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0" r:id="rId5"/>
    <p:sldMasterId id="2147483767" r:id="rId6"/>
    <p:sldMasterId id="2147483662" r:id="rId7"/>
    <p:sldMasterId id="2147483672" r:id="rId8"/>
    <p:sldMasterId id="2147483680" r:id="rId9"/>
    <p:sldMasterId id="2147483706" r:id="rId10"/>
    <p:sldMasterId id="2147483794" r:id="rId11"/>
    <p:sldMasterId id="2147483814" r:id="rId12"/>
    <p:sldMasterId id="2147483829" r:id="rId13"/>
  </p:sldMasterIdLst>
  <p:notesMasterIdLst>
    <p:notesMasterId r:id="rId30"/>
  </p:notesMasterIdLst>
  <p:handoutMasterIdLst>
    <p:handoutMasterId r:id="rId31"/>
  </p:handoutMasterIdLst>
  <p:sldIdLst>
    <p:sldId id="272" r:id="rId14"/>
    <p:sldId id="3848" r:id="rId15"/>
    <p:sldId id="391" r:id="rId16"/>
    <p:sldId id="3846" r:id="rId17"/>
    <p:sldId id="395" r:id="rId18"/>
    <p:sldId id="399" r:id="rId19"/>
    <p:sldId id="3850" r:id="rId20"/>
    <p:sldId id="397" r:id="rId21"/>
    <p:sldId id="290" r:id="rId22"/>
    <p:sldId id="3847" r:id="rId23"/>
    <p:sldId id="3851" r:id="rId24"/>
    <p:sldId id="284" r:id="rId25"/>
    <p:sldId id="296" r:id="rId26"/>
    <p:sldId id="392" r:id="rId27"/>
    <p:sldId id="268" r:id="rId28"/>
    <p:sldId id="271" r:id="rId29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AFF"/>
    <a:srgbClr val="C89B14"/>
    <a:srgbClr val="FF0000"/>
    <a:srgbClr val="65FFFF"/>
    <a:srgbClr val="00BD72"/>
    <a:srgbClr val="003C65"/>
    <a:srgbClr val="FFFFFF"/>
    <a:srgbClr val="C8F9E6"/>
    <a:srgbClr val="E7AFAD"/>
    <a:srgbClr val="BE3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2374" autoAdjust="0"/>
  </p:normalViewPr>
  <p:slideViewPr>
    <p:cSldViewPr snapToGrid="0">
      <p:cViewPr varScale="1">
        <p:scale>
          <a:sx n="92" d="100"/>
          <a:sy n="92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Jaehnert" userId="effb5e71-117d-4794-a30f-2faafb1b7ceb" providerId="ADAL" clId="{F1923671-21EC-4BA0-8150-A3CFA41F16F6}"/>
    <pc:docChg chg="custSel delSld modSld">
      <pc:chgData name="Stefan Jaehnert" userId="effb5e71-117d-4794-a30f-2faafb1b7ceb" providerId="ADAL" clId="{F1923671-21EC-4BA0-8150-A3CFA41F16F6}" dt="2022-04-24T20:55:02.567" v="75" actId="20577"/>
      <pc:docMkLst>
        <pc:docMk/>
      </pc:docMkLst>
      <pc:sldChg chg="del">
        <pc:chgData name="Stefan Jaehnert" userId="effb5e71-117d-4794-a30f-2faafb1b7ceb" providerId="ADAL" clId="{F1923671-21EC-4BA0-8150-A3CFA41F16F6}" dt="2022-04-24T20:45:02.407" v="0" actId="47"/>
        <pc:sldMkLst>
          <pc:docMk/>
          <pc:sldMk cId="227448282" sldId="291"/>
        </pc:sldMkLst>
      </pc:sldChg>
      <pc:sldChg chg="del">
        <pc:chgData name="Stefan Jaehnert" userId="effb5e71-117d-4794-a30f-2faafb1b7ceb" providerId="ADAL" clId="{F1923671-21EC-4BA0-8150-A3CFA41F16F6}" dt="2022-04-24T20:45:02.407" v="0" actId="47"/>
        <pc:sldMkLst>
          <pc:docMk/>
          <pc:sldMk cId="3890301014" sldId="292"/>
        </pc:sldMkLst>
      </pc:sldChg>
      <pc:sldChg chg="del">
        <pc:chgData name="Stefan Jaehnert" userId="effb5e71-117d-4794-a30f-2faafb1b7ceb" providerId="ADAL" clId="{F1923671-21EC-4BA0-8150-A3CFA41F16F6}" dt="2022-04-24T20:45:02.407" v="0" actId="47"/>
        <pc:sldMkLst>
          <pc:docMk/>
          <pc:sldMk cId="0" sldId="390"/>
        </pc:sldMkLst>
      </pc:sldChg>
      <pc:sldChg chg="modNotesTx">
        <pc:chgData name="Stefan Jaehnert" userId="effb5e71-117d-4794-a30f-2faafb1b7ceb" providerId="ADAL" clId="{F1923671-21EC-4BA0-8150-A3CFA41F16F6}" dt="2022-04-24T20:46:39.538" v="1" actId="6549"/>
        <pc:sldMkLst>
          <pc:docMk/>
          <pc:sldMk cId="3423193871" sldId="391"/>
        </pc:sldMkLst>
      </pc:sldChg>
      <pc:sldChg chg="del">
        <pc:chgData name="Stefan Jaehnert" userId="effb5e71-117d-4794-a30f-2faafb1b7ceb" providerId="ADAL" clId="{F1923671-21EC-4BA0-8150-A3CFA41F16F6}" dt="2022-04-24T20:45:02.407" v="0" actId="47"/>
        <pc:sldMkLst>
          <pc:docMk/>
          <pc:sldMk cId="3445396689" sldId="396"/>
        </pc:sldMkLst>
      </pc:sldChg>
      <pc:sldChg chg="modSp mod">
        <pc:chgData name="Stefan Jaehnert" userId="effb5e71-117d-4794-a30f-2faafb1b7ceb" providerId="ADAL" clId="{F1923671-21EC-4BA0-8150-A3CFA41F16F6}" dt="2022-04-24T20:49:01.473" v="45" actId="1076"/>
        <pc:sldMkLst>
          <pc:docMk/>
          <pc:sldMk cId="1583352750" sldId="397"/>
        </pc:sldMkLst>
        <pc:spChg chg="mod">
          <ac:chgData name="Stefan Jaehnert" userId="effb5e71-117d-4794-a30f-2faafb1b7ceb" providerId="ADAL" clId="{F1923671-21EC-4BA0-8150-A3CFA41F16F6}" dt="2022-04-24T20:49:01.473" v="45" actId="1076"/>
          <ac:spMkLst>
            <pc:docMk/>
            <pc:sldMk cId="1583352750" sldId="397"/>
            <ac:spMk id="2" creationId="{501E55CB-DC13-410A-958D-60537CE74CDB}"/>
          </ac:spMkLst>
        </pc:spChg>
        <pc:spChg chg="mod">
          <ac:chgData name="Stefan Jaehnert" userId="effb5e71-117d-4794-a30f-2faafb1b7ceb" providerId="ADAL" clId="{F1923671-21EC-4BA0-8150-A3CFA41F16F6}" dt="2022-04-24T20:49:01.473" v="45" actId="1076"/>
          <ac:spMkLst>
            <pc:docMk/>
            <pc:sldMk cId="1583352750" sldId="397"/>
            <ac:spMk id="3" creationId="{DA43FE11-5444-452D-BB93-B945C0E1F8C0}"/>
          </ac:spMkLst>
        </pc:spChg>
        <pc:spChg chg="mod">
          <ac:chgData name="Stefan Jaehnert" userId="effb5e71-117d-4794-a30f-2faafb1b7ceb" providerId="ADAL" clId="{F1923671-21EC-4BA0-8150-A3CFA41F16F6}" dt="2022-04-24T20:48:35.806" v="44" actId="27636"/>
          <ac:spMkLst>
            <pc:docMk/>
            <pc:sldMk cId="1583352750" sldId="397"/>
            <ac:spMk id="6" creationId="{CEB13515-121F-4869-8238-170630989F5E}"/>
          </ac:spMkLst>
        </pc:spChg>
      </pc:sldChg>
      <pc:sldChg chg="modNotesTx">
        <pc:chgData name="Stefan Jaehnert" userId="effb5e71-117d-4794-a30f-2faafb1b7ceb" providerId="ADAL" clId="{F1923671-21EC-4BA0-8150-A3CFA41F16F6}" dt="2022-04-24T20:46:45.188" v="3" actId="20577"/>
        <pc:sldMkLst>
          <pc:docMk/>
          <pc:sldMk cId="282386436" sldId="3846"/>
        </pc:sldMkLst>
      </pc:sldChg>
      <pc:sldChg chg="del">
        <pc:chgData name="Stefan Jaehnert" userId="effb5e71-117d-4794-a30f-2faafb1b7ceb" providerId="ADAL" clId="{F1923671-21EC-4BA0-8150-A3CFA41F16F6}" dt="2022-04-24T20:45:02.407" v="0" actId="47"/>
        <pc:sldMkLst>
          <pc:docMk/>
          <pc:sldMk cId="3442355434" sldId="3849"/>
        </pc:sldMkLst>
      </pc:sldChg>
      <pc:sldChg chg="modSp mod">
        <pc:chgData name="Stefan Jaehnert" userId="effb5e71-117d-4794-a30f-2faafb1b7ceb" providerId="ADAL" clId="{F1923671-21EC-4BA0-8150-A3CFA41F16F6}" dt="2022-04-24T20:55:02.567" v="75" actId="20577"/>
        <pc:sldMkLst>
          <pc:docMk/>
          <pc:sldMk cId="397416112" sldId="3851"/>
        </pc:sldMkLst>
        <pc:spChg chg="mod">
          <ac:chgData name="Stefan Jaehnert" userId="effb5e71-117d-4794-a30f-2faafb1b7ceb" providerId="ADAL" clId="{F1923671-21EC-4BA0-8150-A3CFA41F16F6}" dt="2022-04-24T20:53:19.339" v="51" actId="20577"/>
          <ac:spMkLst>
            <pc:docMk/>
            <pc:sldMk cId="397416112" sldId="3851"/>
            <ac:spMk id="3" creationId="{E5A87DA9-64E0-4954-AD06-9DC299575EC9}"/>
          </ac:spMkLst>
        </pc:spChg>
        <pc:spChg chg="mod">
          <ac:chgData name="Stefan Jaehnert" userId="effb5e71-117d-4794-a30f-2faafb1b7ceb" providerId="ADAL" clId="{F1923671-21EC-4BA0-8150-A3CFA41F16F6}" dt="2022-04-24T20:55:02.567" v="75" actId="20577"/>
          <ac:spMkLst>
            <pc:docMk/>
            <pc:sldMk cId="397416112" sldId="3851"/>
            <ac:spMk id="5" creationId="{8C1D6471-F178-4500-9A98-118CA0992DAA}"/>
          </ac:spMkLst>
        </pc:spChg>
      </pc:sldChg>
      <pc:sldMasterChg chg="delSldLayout">
        <pc:chgData name="Stefan Jaehnert" userId="effb5e71-117d-4794-a30f-2faafb1b7ceb" providerId="ADAL" clId="{F1923671-21EC-4BA0-8150-A3CFA41F16F6}" dt="2022-04-24T20:45:02.407" v="0" actId="47"/>
        <pc:sldMasterMkLst>
          <pc:docMk/>
          <pc:sldMasterMk cId="2664772389" sldId="2147483794"/>
        </pc:sldMasterMkLst>
        <pc:sldLayoutChg chg="del">
          <pc:chgData name="Stefan Jaehnert" userId="effb5e71-117d-4794-a30f-2faafb1b7ceb" providerId="ADAL" clId="{F1923671-21EC-4BA0-8150-A3CFA41F16F6}" dt="2022-04-24T20:45:02.407" v="0" actId="47"/>
          <pc:sldLayoutMkLst>
            <pc:docMk/>
            <pc:sldMasterMk cId="2664772389" sldId="2147483794"/>
            <pc:sldLayoutMk cId="520981705" sldId="2147483812"/>
          </pc:sldLayoutMkLst>
        </pc:sldLayoutChg>
        <pc:sldLayoutChg chg="del">
          <pc:chgData name="Stefan Jaehnert" userId="effb5e71-117d-4794-a30f-2faafb1b7ceb" providerId="ADAL" clId="{F1923671-21EC-4BA0-8150-A3CFA41F16F6}" dt="2022-04-24T20:45:02.407" v="0" actId="47"/>
          <pc:sldLayoutMkLst>
            <pc:docMk/>
            <pc:sldMasterMk cId="2664772389" sldId="2147483794"/>
            <pc:sldLayoutMk cId="1494242975" sldId="21474838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24.04.2022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24.04.2022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91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Til det har jeg tenkt å adressere disse spørsmål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93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teorien ser kraftmarked og markedskryss sånn ut, med en etterspørsel og produksjon. Hvor de krysser får vi prisen.</a:t>
            </a:r>
          </a:p>
          <a:p>
            <a:endParaRPr lang="nb-NO" dirty="0"/>
          </a:p>
          <a:p>
            <a:r>
              <a:rPr lang="nb-NO" dirty="0"/>
              <a:t>Mette kommer tilbake til det i litt mer detalj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3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realiteten er det ikke så fine linjer og de er ikke så flat og stabil.</a:t>
            </a:r>
          </a:p>
          <a:p>
            <a:endParaRPr lang="nb-NO" dirty="0"/>
          </a:p>
          <a:p>
            <a:r>
              <a:rPr lang="nb-NO" dirty="0"/>
              <a:t>Deler av tilbudskurve er vind-, kjernekraft, en del gasskraft i Danmark, men den største delen er vannkraft. Da ser vi at den varier betydelig fra tørt år til våt år.</a:t>
            </a:r>
          </a:p>
          <a:p>
            <a:endParaRPr lang="nb-NO" dirty="0"/>
          </a:p>
          <a:p>
            <a:r>
              <a:rPr lang="nb-NO" dirty="0"/>
              <a:t>I tillegg er det ganske stor variasjon i etterspørsel</a:t>
            </a:r>
          </a:p>
          <a:p>
            <a:endParaRPr lang="nb-NO" dirty="0"/>
          </a:p>
          <a:p>
            <a:r>
              <a:rPr lang="nb-NO" dirty="0"/>
              <a:t>Så vi ser markedskryssene kan variere mye og spesiell når man kommer i en anspent situasjon i bratte delen av kurven.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6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1996, 2003, 2004, 2010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1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Vannmetoden utviklet siden 1950 tallet, først i Sverige og etterpå i Norge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80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B5E9D0-5AD0-4620-898F-B8CBAD3B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10A327-405D-42CA-9F67-2AF8ABA2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8231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72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B5E9D0-5AD0-4620-898F-B8CBAD3B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17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E09ED89-26A1-4FE1-A40F-EB42F632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452CE-6521-4710-BBBF-4AE21A3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4554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E9D99F-0012-4E73-A817-39C3B231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15326241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1591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8061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8997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D9193-69AD-43FB-9918-A2B29145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401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B1CCD6-DE24-4885-B377-F22C826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299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6E86D0-4AE7-46BC-A435-E79A60A5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2231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10A327-405D-42CA-9F67-2AF8ABA2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3182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E09ED89-26A1-4FE1-A40F-EB42F632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21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5589A20-B34D-47F9-883F-6C734E9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5589A20-B34D-47F9-883F-6C734E9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3713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577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9970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E40C-11F9-4CC9-A0F5-A28346A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475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51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26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/>
              <a:t>Sett inn </a:t>
            </a:r>
            <a:r>
              <a:rPr lang="en-GB" err="1"/>
              <a:t>bilde</a:t>
            </a:r>
            <a:r>
              <a:rPr lang="en-GB"/>
              <a:t> </a:t>
            </a:r>
            <a:r>
              <a:rPr lang="en-GB" err="1"/>
              <a:t>fra</a:t>
            </a:r>
            <a:r>
              <a:rPr lang="en-GB"/>
              <a:t> </a:t>
            </a:r>
            <a:r>
              <a:rPr lang="en-GB" err="1"/>
              <a:t>menyen</a:t>
            </a:r>
            <a:r>
              <a:rPr lang="en-GB"/>
              <a:t>:</a:t>
            </a:r>
            <a:br>
              <a:rPr lang="en-GB"/>
            </a:br>
            <a:r>
              <a:rPr lang="en-GB"/>
              <a:t>“Sett inn/insert” -&gt; “</a:t>
            </a:r>
            <a:r>
              <a:rPr lang="en-GB" err="1"/>
              <a:t>Bilde</a:t>
            </a:r>
            <a:r>
              <a:rPr lang="en-GB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 err="1"/>
              <a:t>Month</a:t>
            </a:r>
            <a:r>
              <a:rPr lang="nb-NO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5116989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0522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 err="1"/>
              <a:t>Month</a:t>
            </a:r>
            <a:r>
              <a:rPr lang="nb-NO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9340753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87103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95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/>
              <a:t> </a:t>
            </a:r>
            <a:endParaRPr lang="en-GB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/>
              <a:t> </a:t>
            </a:r>
            <a:endParaRPr lang="en-GB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41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65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17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486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8410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749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3942"/>
            <a:ext cx="9144000" cy="1196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2919F3-4D65-49D8-8A40-0BB24913A2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30FC3-EAAA-470D-903A-42D3CADD9378}" type="slidenum">
              <a:rPr lang="en-US" altLang="nb-NO"/>
              <a:pPr>
                <a:defRPr/>
              </a:pPr>
              <a:t>‹#›</a:t>
            </a:fld>
            <a:endParaRPr lang="en-US" altLang="nb-NO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322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6212" y="1916832"/>
            <a:ext cx="11239577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76211" y="1142984"/>
            <a:ext cx="11239579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48322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A9FE935-F199-41D7-871A-24EC1D9C5A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7368540" cy="6858000"/>
          </a:xfrm>
          <a:custGeom>
            <a:avLst/>
            <a:gdLst>
              <a:gd name="connsiteX0" fmla="*/ 0 w 7368540"/>
              <a:gd name="connsiteY0" fmla="*/ 0 h 6858000"/>
              <a:gd name="connsiteX1" fmla="*/ 722471 w 7368540"/>
              <a:gd name="connsiteY1" fmla="*/ 0 h 6858000"/>
              <a:gd name="connsiteX2" fmla="*/ 722471 w 7368540"/>
              <a:gd name="connsiteY2" fmla="*/ 1299762 h 6858000"/>
              <a:gd name="connsiteX3" fmla="*/ 1813407 w 7368540"/>
              <a:gd name="connsiteY3" fmla="*/ 1299762 h 6858000"/>
              <a:gd name="connsiteX4" fmla="*/ 1813407 w 7368540"/>
              <a:gd name="connsiteY4" fmla="*/ 0 h 6858000"/>
              <a:gd name="connsiteX5" fmla="*/ 7368540 w 7368540"/>
              <a:gd name="connsiteY5" fmla="*/ 0 h 6858000"/>
              <a:gd name="connsiteX6" fmla="*/ 7368540 w 7368540"/>
              <a:gd name="connsiteY6" fmla="*/ 17691 h 6858000"/>
              <a:gd name="connsiteX7" fmla="*/ 4913290 w 7368540"/>
              <a:gd name="connsiteY7" fmla="*/ 6858000 h 6858000"/>
              <a:gd name="connsiteX8" fmla="*/ 0 w 736854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854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7368540" y="0"/>
                </a:lnTo>
                <a:lnTo>
                  <a:pt x="7368540" y="17691"/>
                </a:lnTo>
                <a:lnTo>
                  <a:pt x="49132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 wrap="square"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7303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mindre bilder splitt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827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2644" y="580338"/>
            <a:ext cx="2031207" cy="6129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nb-NO"/>
              <a:t>Teknologi for et bedre samfunn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F152A9-0360-426A-B041-448208E46C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3390" y="-325"/>
            <a:ext cx="4878610" cy="6858325"/>
          </a:xfrm>
          <a:custGeom>
            <a:avLst/>
            <a:gdLst>
              <a:gd name="connsiteX0" fmla="*/ 0 w 4878610"/>
              <a:gd name="connsiteY0" fmla="*/ 0 h 6858325"/>
              <a:gd name="connsiteX1" fmla="*/ 4878610 w 4878610"/>
              <a:gd name="connsiteY1" fmla="*/ 0 h 6858325"/>
              <a:gd name="connsiteX2" fmla="*/ 4878610 w 4878610"/>
              <a:gd name="connsiteY2" fmla="*/ 6858325 h 6858325"/>
              <a:gd name="connsiteX3" fmla="*/ 0 w 4878610"/>
              <a:gd name="connsiteY3" fmla="*/ 6858325 h 6858325"/>
              <a:gd name="connsiteX4" fmla="*/ 2479964 w 4878610"/>
              <a:gd name="connsiteY4" fmla="*/ 325 h 6858325"/>
              <a:gd name="connsiteX5" fmla="*/ 0 w 4878610"/>
              <a:gd name="connsiteY5" fmla="*/ 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8610" h="6858325">
                <a:moveTo>
                  <a:pt x="0" y="0"/>
                </a:moveTo>
                <a:lnTo>
                  <a:pt x="4878610" y="0"/>
                </a:lnTo>
                <a:lnTo>
                  <a:pt x="4878610" y="6858325"/>
                </a:lnTo>
                <a:lnTo>
                  <a:pt x="0" y="6858325"/>
                </a:lnTo>
                <a:lnTo>
                  <a:pt x="2479964" y="325"/>
                </a:lnTo>
                <a:lnTo>
                  <a:pt x="0" y="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CC0A7DB-27EF-4BE8-93B0-2E99409AE4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7018" y="0"/>
            <a:ext cx="4850393" cy="6858000"/>
          </a:xfrm>
          <a:custGeom>
            <a:avLst/>
            <a:gdLst>
              <a:gd name="connsiteX0" fmla="*/ 0 w 4850393"/>
              <a:gd name="connsiteY0" fmla="*/ 0 h 6858000"/>
              <a:gd name="connsiteX1" fmla="*/ 4850393 w 4850393"/>
              <a:gd name="connsiteY1" fmla="*/ 0 h 6858000"/>
              <a:gd name="connsiteX2" fmla="*/ 2369916 w 4850393"/>
              <a:gd name="connsiteY2" fmla="*/ 6858000 h 6858000"/>
              <a:gd name="connsiteX3" fmla="*/ 0 w 48503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93" h="6858000">
                <a:moveTo>
                  <a:pt x="0" y="0"/>
                </a:moveTo>
                <a:lnTo>
                  <a:pt x="4850393" y="0"/>
                </a:lnTo>
                <a:lnTo>
                  <a:pt x="23699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96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69493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46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49F8F-D418-4FBA-825E-A63F2DDD8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21445"/>
            <a:ext cx="5372100" cy="2074529"/>
          </a:xfrm>
          <a:solidFill>
            <a:schemeClr val="bg1"/>
          </a:solidFill>
        </p:spPr>
        <p:txBody>
          <a:bodyPr lIns="720000" tIns="360000" rIns="144000" bIns="116640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69493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7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90" y="6508427"/>
            <a:ext cx="4114800" cy="215444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3963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4657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2559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0583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9040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73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E40C-11F9-4CC9-A0F5-A28346A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9309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9208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1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10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1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10"/>
            <a:ext cx="2247099" cy="2946643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499EFE1-8CBA-423F-8122-58E739F675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981" y="5102550"/>
            <a:ext cx="3974668" cy="193899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663B884-1B37-4D3C-BA4C-6E4DFDC6B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980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AEE4FD-CC8C-4092-AAA0-989B431A84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81" y="5738813"/>
            <a:ext cx="3974668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D5EB240A-3766-4487-8B37-EF0F3B6911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7317" y="5573275"/>
            <a:ext cx="3974669" cy="16619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E7A50160-9C8F-4AEA-B2A9-645F221555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87316" y="5738813"/>
            <a:ext cx="3974669" cy="2159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D70D71-7D65-456F-8918-0D83F0B88E9C}"/>
              </a:ext>
            </a:extLst>
          </p:cNvPr>
          <p:cNvCxnSpPr>
            <a:cxnSpLocks/>
          </p:cNvCxnSpPr>
          <p:nvPr userDrawn="1"/>
        </p:nvCxnSpPr>
        <p:spPr>
          <a:xfrm>
            <a:off x="717981" y="5415515"/>
            <a:ext cx="1079202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202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21893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7110" y="6354536"/>
            <a:ext cx="4114800" cy="215444"/>
          </a:xfrm>
        </p:spPr>
        <p:txBody>
          <a:bodyPr>
            <a:noAutofit/>
          </a:bodyPr>
          <a:lstStyle>
            <a:lvl1pPr algn="r">
              <a:defRPr sz="1400"/>
            </a:lvl1pPr>
          </a:lstStyle>
          <a:p>
            <a:r>
              <a:rPr lang="nb-NO" sz="140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2679555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402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66F6-1A2B-49F0-997E-8314E37E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58B7-C2DA-441B-A52C-33F70A938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0106-969E-473D-A163-3C6DE7C8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B4B5-84BD-45EF-A518-C1890B6FEAF7}" type="datetimeFigureOut">
              <a:rPr lang="nb-NO" smtClean="0"/>
              <a:t>24.04.2022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066E9-5B04-41BF-AAC0-BEF39397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4F85A-FC56-4868-8393-C9CBE882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F57-0D1C-430C-9BFB-26570273A5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32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7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61BABB1-A447-405B-AF28-D9AB8C3C9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7CAE32E-E8A6-4610-94FE-E5A3D98AB5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AE97785-6E28-487C-A237-AF5F013A8878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87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F535E3-A827-48E2-B683-3A78074E01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63AB43E-274F-4813-ABFF-B76361154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5FF5DD-9FDA-4566-9B40-7642DC33E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142683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452CE-6521-4710-BBBF-4AE21A3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2D6A4DA-EB35-4A5F-AB92-FFD4A8A4703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AB73FD-6699-4F8E-8AC4-31A9B51185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A0517A-F36B-49B2-8737-F152A42C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819F2B-234F-4A6E-BC98-756E17E805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272051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0310D9-36FF-41E3-BE76-6C2A983940FC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044-7D51-4DCD-96F4-EEEBB6479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57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3C12E5-2F4F-4D23-91A9-A0907C2B05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64998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5FD970-B6F5-48DC-9AA4-AC69DCFA1369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2825092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FE638F-3AD3-464E-BF13-79AB95AA7C2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A462DB3-E68E-4AB4-9C93-064327EA7E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22B3F0-06D5-4753-B10F-A22AC78E4C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9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DD0381-8D8C-4D69-8735-BDFE5FEADB4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FB1CFDE-A2D9-4ED8-8F76-8AA59BBB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E5BC05-43BB-4A68-BCE7-66AB4600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60DF13D-F139-4941-BBE3-B8CEC4D8A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456DA-80EA-425C-A234-5FD5B1D357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AE61440-BA51-47B3-8411-D11456A03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7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5B95E4-C4BF-4768-A1D0-3C89DC68BBF9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C31B6B-6FA0-4D20-871D-097EEB559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017EFE-25AB-43D8-BC14-A9F3612FEA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276D84-B999-403B-AB64-6C4371521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71538D3-586D-494E-B89E-8380313D69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171294F-D84E-4A6F-870E-59E9DBCC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01C2C-0C77-447C-BA84-1AABEF6FE38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BB600D2-A0F5-4B88-8C17-3CD0807F9ED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32EF8FC-B8B0-4AD1-8E82-18EFC5E83E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216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37645F-00DE-4717-91AE-21B7FDD76BB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7B4C10E-44E8-4316-ADBF-4176B85E9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263C971-72D9-417A-838C-6B7D53DD9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73A6F4C-9B53-4890-BE7B-A022FB064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EABF451-A30A-4B70-A311-E02AA51BD7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0C50359-0B90-473E-B638-5C6E12F4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2F0BFF5-0BE5-4A17-AD0B-2973A016BC8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9BE84A-8A6C-41DD-B315-07B16189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321C3-4154-44B3-ABFA-277BCB352EE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6C8C90-DD52-4FC6-A7FC-0CA1F6B3060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72B1DA1-AA1E-4C2A-B921-AD87D5A4E0B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49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496953-5DEE-49B4-8211-9067CD1A6D41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BC3D22-7859-41A6-92FD-93C0927C8E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E4DB8F-1F65-4E96-89C3-A53D3963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7A4E066-E94C-48EF-AFA8-D2837BC7D68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6DF51-5EA0-4493-B932-EBF3AB39550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794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E3B279-DDF8-466D-BAE3-E1818024BF9A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1A31F3-225A-4D87-ADDA-6E4F2B4414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70482F-CCB3-4B7D-8454-DB70EA6B3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9E9E977-CEA3-4EC6-B64B-8B75220921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1010C08-ED2F-4346-B923-CF1C423348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A0707BB-1CE3-46AA-B7BC-5BE7AF8A6C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5959A58-30AE-4118-BE88-ED24FA348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561E615-F952-477F-8C9B-46657624D0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7600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7F1059D-1183-42ED-8503-3865336F71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680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E9D99F-0012-4E73-A817-39C3B231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539932-1E73-416C-8188-05D9D9AB2176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DF75CAD-AF26-4B2E-A1D7-033275C98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578FDE3-879E-4781-9E54-49B9F581D6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EC2E523-2461-4546-8557-352F64BC0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36C350-37EB-4618-9718-4836D79EF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5A96DF-E25B-493F-9B08-34427FD012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B688F53-BBB1-445E-A6F3-E882BF4350C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7F89116-451F-4DD0-89B2-164F33BA6B0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632DFC8-C898-4272-AAA3-FAD775176DD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D5923B-5AAF-4245-877F-42ACB4621EC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DDA51DB5-67DF-4204-8F10-9CCD29DCCCB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DC7ECDF-DFCF-4BD8-B37A-1D7F2B6B18D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D1D1FBC-C20C-41F8-BFCD-83937A110CA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8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B3EC54-C1D9-4993-BCF2-0F580D9823AB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11385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837074-A41C-4499-BC7D-9E0AF85D67FB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74BC7-695C-44CF-B728-5A659637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4936F4-C83E-4EE0-B9AC-70150957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568688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813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2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585063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B5E9D0-5AD0-4620-898F-B8CBAD3B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B4F5CB-508E-40CD-99E9-A75C5CF51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452CE-6521-4710-BBBF-4AE21A3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97384E-57FD-4F04-8C50-6AF0A2BD8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2499" y="6354535"/>
            <a:ext cx="342401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E9D99F-0012-4E73-A817-39C3B231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1721E-7EAA-4CAE-8AD6-46313E87B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D9193-69AD-43FB-9918-A2B29145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B1CCD6-DE24-4885-B377-F22C826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6E86D0-4AE7-46BC-A435-E79A60A5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10A327-405D-42CA-9F67-2AF8ABA2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E09ED89-26A1-4FE1-A40F-EB42F632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5589A20-B34D-47F9-883F-6C734E9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A31FA8-45E7-4F21-920C-1CD45F20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E40C-11F9-4CC9-A0F5-A28346A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7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A8768F7-4F61-452F-97F4-CD044C0D0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E680BC7-0AE6-49D6-858B-724F45AAF5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1404883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734173-A9DF-4717-B0CC-3C74C1FDD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800CB92-A772-4828-9BC6-19018BF2A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9B8A2E-FE6B-40DC-8F5F-468642CA5E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1287977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2D6A4DA-EB35-4A5F-AB92-FFD4A8A4703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9E71D6-A296-45FF-BE39-C58F62C9AD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CC5FB7-980F-4EEB-91C3-6E9E337EC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69B032-6E02-47D0-BA7F-1D887A285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3345920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53C3F6-D88E-487C-B6DF-BA84D3CDBE6E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0044-7D51-4DCD-96F4-EEEBB6479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400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33E9E45-6CEA-4092-8861-897D476EFE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2141365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BE0FA2-6731-490B-A8AE-529FD3A1287C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2626950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FC889A-B218-460E-BA8D-2E419FFE9EB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A462DB3-E68E-4AB4-9C93-064327EA7E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22B3F0-06D5-4753-B10F-A22AC78E4C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44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1243C8-094D-4661-BCD1-18F08E1D0EB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FB1CFDE-A2D9-4ED8-8F76-8AA59BBB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BE5BC05-43BB-4A68-BCE7-66AB4600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60DF13D-F139-4941-BBE3-B8CEC4D8A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456DA-80EA-425C-A234-5FD5B1D357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AE61440-BA51-47B3-8411-D11456A03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DB12D64-A689-4B60-90C3-B38151753D1E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C31B6B-6FA0-4D20-871D-097EEB559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017EFE-25AB-43D8-BC14-A9F3612FEA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276D84-B999-403B-AB64-6C4371521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71538D3-586D-494E-B89E-8380313D69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171294F-D84E-4A6F-870E-59E9DBCC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01C2C-0C77-447C-BA84-1AABEF6FE38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BB600D2-A0F5-4B88-8C17-3CD0807F9ED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32EF8FC-B8B0-4AD1-8E82-18EFC5E83E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129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F60F12-861B-46AE-AD59-6E077CD6FC5A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7B4C10E-44E8-4316-ADBF-4176B85E9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263C971-72D9-417A-838C-6B7D53DD9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73A6F4C-9B53-4890-BE7B-A022FB064A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EABF451-A30A-4B70-A311-E02AA51BD7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0C50359-0B90-473E-B638-5C6E12F4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2F0BFF5-0BE5-4A17-AD0B-2973A016BC8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9BE84A-8A6C-41DD-B315-07B16189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321C3-4154-44B3-ABFA-277BCB352EE8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6C8C90-DD52-4FC6-A7FC-0CA1F6B3060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72B1DA1-AA1E-4C2A-B921-AD87D5A4E0B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02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4CE8CD-E824-4F9A-B438-8771D59AACEB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BC3D22-7859-41A6-92FD-93C0927C8E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E4DB8F-1F65-4E96-89C3-A53D3963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7A4E066-E94C-48EF-AFA8-D2837BC7D68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6DF51-5EA0-4493-B932-EBF3AB39550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048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7909E5-F9C9-4D07-9C78-D75C7C372A36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91A31F3-225A-4D87-ADDA-6E4F2B4414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70482F-CCB3-4B7D-8454-DB70EA6B33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39E9E977-CEA3-4EC6-B64B-8B75220921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1010C08-ED2F-4346-B923-CF1C423348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A0707BB-1CE3-46AA-B7BC-5BE7AF8A6C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5959A58-30AE-4118-BE88-ED24FA348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561E615-F952-477F-8C9B-46657624D0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accent3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7F1059D-1183-42ED-8503-3865336F71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81194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73C3C7-FBB3-4C0A-8AF6-851BF400EFC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DF75CAD-AF26-4B2E-A1D7-033275C98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578FDE3-879E-4781-9E54-49B9F581D6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EC2E523-2461-4546-8557-352F64BC0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36C350-37EB-4618-9718-4836D79EF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5A96DF-E25B-493F-9B08-34427FD012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B688F53-BBB1-445E-A6F3-E882BF4350C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7F89116-451F-4DD0-89B2-164F33BA6B0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632DFC8-C898-4272-AAA3-FAD775176DD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D5923B-5AAF-4245-877F-42ACB4621EC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DDA51DB5-67DF-4204-8F10-9CCD29DCCCB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DC7ECDF-DFCF-4BD8-B37A-1D7F2B6B18D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D1D1FBC-C20C-41F8-BFCD-83937A110CA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1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313F33-014B-48C2-AF77-EABE3C6C0B91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1706262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234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5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77C2C-E54D-42E2-8519-62F412D90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1587017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F43D5C-0EE2-416D-99BE-FC9B2690B9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3A9BE1B-C1AC-447C-B9B0-61A2C5EC5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702A21-54C4-4E6E-A341-6F26866493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177912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0D9193-69AD-43FB-9918-A2B29145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596F089-CB50-4BB4-826E-0BA7AB0E2B4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FCA280-BAF8-4F6A-9ECF-D48AB3D854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41968C-E5FB-44BF-A6C2-381A220BC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rgbClr val="05427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B512A06-1BC6-4716-8001-8E6B1F679E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2523946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63B9D7-E2D5-4EF8-A805-82E777AA0ACF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BBAFB-B206-4C11-94AA-CA89A2C7C5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8353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80C2787-E344-4FFD-8E3C-CFF5DB5A4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82399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41370C-E589-4668-846B-AACA35D2E09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897780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F69D9F-35F2-4ACE-B644-BC3EC1B4882C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C445AE6-D7DD-47D9-BF73-D0DA45501E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517287-395C-4EAB-AF50-F5A4965FB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9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705DC9-F24C-47F5-AF78-A4A2B830F9E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539C2E9-4526-4131-81FA-4EE7EC8F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06B10B9-1BC9-44F1-8E43-97FD582B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44CEF8-AF52-40E1-914A-F5CFC6AF9C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2564407-DFED-496B-AE4A-261A5B3086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0E1FC8A-7D21-4C7C-87EA-26724AAC9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8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DF8A73-4CDA-4FFD-B8F2-615BBD39F75E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24513D-6FF7-48BC-BAE3-8E542DF2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4BAAE9A-D91F-45CB-A264-9BD8266ECE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BEE8363-A38B-40A1-A806-BF744171A8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28F7A08-CB5B-4472-9776-01604FD631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55B6B1-E6F5-4B52-A25A-FD59A13B7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5D3A50D-E2FF-43E9-8059-02FE56F7BB4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2E545-4D2A-473F-A0F8-28ACC650132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521A450-07FA-499D-947D-F138D5782B9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478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ADAD05F-A24D-44A2-9A5C-C155B948CC83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8A12CA-B6AC-434A-A34A-382A896B5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2F0DE9F-DCE0-402C-8968-B30304957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57EF5-1196-4727-A351-44BE722F0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59B51DE-542A-442E-B679-6642A870CE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B89C9B0-02D8-48FF-A616-ACAF8B8E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D172A04-205A-49F8-9A9E-DEB31E7D6E5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0D119EE-F4E6-4C79-AB30-AA8CC8A1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108FA76-49DF-4930-BE24-E6EECCB0506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3BE62-33C9-4E17-9F44-9DA892439753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9C9F064-2396-4E8A-97DF-16AFC36785A2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812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654762-955C-4ABD-9BF2-B17327BFCD0D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CEB43A-FAE8-4C46-B9C4-7DF1086D0C2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E6B0B1-FB2E-4C05-902A-47D03117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FCE352-E1C6-46C2-B469-21C5CBF5BE8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F22031F-4052-468A-A75E-95AA2374426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257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962625-4800-497B-B1DD-9317DEF669C0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32BA7E2-390F-4CFC-857B-3CCEA4DBE8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1EDC9FE-2330-494C-B6AD-A0DCAC186F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7861BBB-75C1-4216-9A2F-BE6903C3D3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54C3AEF-69C2-447F-8AF6-9A780C2B3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3C53F12-D83F-46B0-8106-A01E198BFB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4C5D210-242E-4C48-8A9C-F4E7D540F2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752577FB-CDA8-4598-A000-21C8C25354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accent1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ADF1E31-652B-4324-AA53-A4BAA77781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6236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B1CCD6-DE24-4885-B377-F22C826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F7FF69-CA9E-4BD9-80AF-99F9F21A1438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E41E582-DD1E-450F-95B8-8FF9EF4E43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8062B5F-ED57-4B8F-856B-7AD53A9A87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1F30E64-C65F-4DC5-8FC4-6E4A93A171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570C7A7-04CB-4FBD-A14E-3F4BD39E4D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07F5410-670B-47C7-B27C-8C5BD0BA28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B6286DA-C15D-464F-8B66-E0C6C8C5096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415E9FD-3BED-4C9A-98A2-0911B7DEE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2D57D5B-4726-4083-9CCC-4F783653593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EC47C67-C018-4A0A-8839-ADAFC4EAD19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B713BD22-88F8-4D3F-BB22-5CFB96A97E6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3A49B62-A09E-492A-B2FC-5D9E7FE30D3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3D41C0D4-79F3-41F2-BF1A-DBC8EAA6908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8B9F34-CA18-491B-8812-2410665F78AF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1237505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9D6265-6AC9-4D3E-A728-0EB4D2DB769A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D4D7-BF7F-4B6E-9320-5A9A4170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1FBA88-0D81-4ADC-A8B5-4D82F01D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1706378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85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721114"/>
            <a:ext cx="4114800" cy="1200329"/>
          </a:xfrm>
        </p:spPr>
        <p:txBody>
          <a:bodyPr>
            <a:noAutofit/>
          </a:bodyPr>
          <a:lstStyle>
            <a:lvl1pPr algn="ctr">
              <a:defRPr sz="39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  <a:endParaRPr lang="nb-NO" sz="39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61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C10EC-BA55-4582-BC51-54300AEE4C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41448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EDA-2B5E-4C83-9161-0B871B6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F1BB-D4DD-4390-8C59-BBD2D2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77C2C-E54D-42E2-8519-62F412D90F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3662798"/>
            <a:ext cx="3414486" cy="1066446"/>
          </a:xfrm>
        </p:spPr>
        <p:txBody>
          <a:bodyPr lIns="0" tIns="0" rIns="0" bIns="0" anchor="b">
            <a:no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3861079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A9B36A6-D5A0-40FE-A730-776C70C5C3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E037FDB-105B-4BDE-A10D-A541CB00C2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FAC7270-7163-457D-BD5C-6B865D68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AB792D-3390-4701-BA52-510515F346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6607961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7A4C67A-08FD-4860-9536-7E7CAE860C3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38A1AD-2509-4CA1-B27D-7E0BD132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9B8CA1-E5FC-4203-8AD2-C94205C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C39887-86FF-4030-BA98-D7D2BDB862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4766F0-8E9C-4219-AE4F-DB1298079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F14A4D1-71DD-4A5A-9DD5-C29D6724E3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</p:spTree>
    <p:extLst>
      <p:ext uri="{BB962C8B-B14F-4D97-AF65-F5344CB8AC3E}">
        <p14:creationId xmlns:p14="http://schemas.microsoft.com/office/powerpoint/2010/main" val="2581273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4EEE55-4E46-4205-84C9-1290ECE2306F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4C863-E43F-403F-BE4B-4893A5E52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9695" y="2266950"/>
            <a:ext cx="10712215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010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3C5F1A-6408-4098-96AF-6FC0AD1AFD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5" y="2266950"/>
            <a:ext cx="5336305" cy="391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43112DF-4C01-44A3-B0E0-03124C18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16CC25-277B-403B-95B4-97DF2D85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41774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6E86D0-4AE7-46BC-A435-E79A60A5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D7B0C3-2697-4946-8F40-CCF394F9F026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4DAB5-754B-4A6F-B710-754439AD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8F863F-3ACF-4957-A9A6-A89D8AA0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9402169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1D27-C10F-42B6-8E25-F990C63B792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5149124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3517900"/>
            <a:ext cx="5149126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38A2C9-456E-4D4E-94D6-AED12A02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EE22A6A-0A3A-4F38-94A9-28038AC0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0D5125D-6947-4701-B918-DA187B8141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28FB9B0-B427-4A39-AF0B-4055164E3F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266065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97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E2699D-53DF-4D78-A9B2-657299B5D442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3517900"/>
            <a:ext cx="306451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3CE565C-6BB2-4F3F-A4B5-49A10869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D1C62CB-4861-42BA-86C9-66578294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EF9EBB-11EC-48E8-A2D5-E1E1F7024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5C8EE60-2461-4652-956D-D3C5C6E4EA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E5D71D-8B4A-4368-9659-602E58835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266065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16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8FA48D-5A0A-444D-A93F-1AA25D76303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9B3BBC-3D41-4921-8659-202A810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1063B8-8B1C-473D-BF7A-138131F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AB2B439-D573-4A4D-A84B-063BDFA74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4BE219F-1CAC-4387-9766-612B55A95D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7043883-16F3-4715-B742-AD16168254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3811B-6B5C-4101-B2A7-C55397A2F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266065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2868169-3410-4EF1-BA5F-42999827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41253DA-E054-452C-875C-704611FF048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594819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8DEF0CA-91D7-4F15-8F05-596680D750D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431448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5191FF9-C1C2-496E-B4D1-DDEB8CED624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78257" y="3517900"/>
            <a:ext cx="2231753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612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463BF-9611-4FCA-A904-40D95FB42B30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B66DEC5-A299-4233-BF59-D0200E69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6E6D055-A78F-43F7-99EB-B44D7879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03D7BBE-8D01-4F71-8A29-6C8061DDD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1275FB3-AF6E-4E3B-B094-392FEF357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8D52CC8-28B8-4394-8F59-F5028F9CC3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D6C3E75-5888-4772-809E-57DD8A0D58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32A102E-C654-48D0-9A5E-0CAF247426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CEDFA1A-4CCA-42FF-8B8F-E1F4A98C525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7EE81D-44F6-4384-9947-8BF86857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9F8FB6E-D2F7-4EC5-87BD-1F47FBF6BF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6A0BB0C-C996-485F-8DF9-24F1D2020465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4DFE7FF-F7C3-47DC-87B4-8B3F8FDDC816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963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948455-6B92-416A-A5C5-D13B7F0F7BD7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B43333-FEED-49FB-BE24-3132773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D57A55-73BA-450A-9273-24975A7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8E9A2D-4161-4A14-9E69-5A8957C4AAE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E489AFF-3FB5-47A1-BFB6-6130AB1C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4CAE21-B3FD-4DB8-BD7A-BAD99D90817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C795150-07CA-4DB9-B9BC-4F50029751A9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8373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C7EB17-49CD-4802-9E65-5D00F307D2C2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2C02546-FB88-4A2F-8539-75C6D57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E60C3C-3A07-409E-8AE9-F1074D1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162996C-1B26-43A7-961C-49071E860F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8CDEE43-C4A1-40B4-A181-814C9544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9C3D278-CD6A-457C-9885-46C0CCA91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717C183-5160-4167-BAA6-2A8B3C495C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A798247-A50A-4CDA-A213-AFA93BA8869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09617A7-149B-490A-B293-63C814CE68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E1031E6-665F-444C-BCC3-43C37743A1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accent4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7DAA4C6-B163-4FC9-871E-B25A0C93FA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168926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AD0E29-8F74-4988-BBA5-045620273214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1A1907-587F-4AC5-AC4B-C4922EBE15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8F095F2-1200-4153-B40B-6070DBD68D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E83CFFA-FA28-4227-B7FD-3CE7E3B02A3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4D32ADBD-5B56-428B-A199-9AB7822E37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C772AAB-162D-415B-AD04-9197D0E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DE23EB-7781-47C5-8E9D-5ECB5CAC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2518DF-DEFB-49ED-BAA2-08B2CF16FA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E388245-6EB2-437A-B883-04BFEAFC555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B23AD2F-8AE3-4CA8-B3C0-335391494A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21D50F64-AE70-4C8E-8972-E0D842014B9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5B76F5C-4718-4C5C-8DE6-74F30FB0730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E5FC2B97-FD5C-4B1B-83C4-D5E8EBA684B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594CEE0-C22F-41AE-9205-BC548E9BDF1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4AA23CF-C5D4-4D0B-9372-C27D91E65DD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4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BE6C7B-6040-4D94-BFDE-7EBB6B516612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A882E4-74CE-4D92-BC8D-06B977A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1BCFA-81AC-404C-B12E-AB24A85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7104918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16B51D-CD6E-409B-8889-951D1E6807E5}"/>
              </a:ext>
            </a:extLst>
          </p:cNvPr>
          <p:cNvSpPr/>
          <p:nvPr userDrawn="1"/>
        </p:nvSpPr>
        <p:spPr>
          <a:xfrm>
            <a:off x="0" y="6374606"/>
            <a:ext cx="12192000" cy="483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5CCE-1F6F-48C4-83A8-3D1E980D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527781"/>
            <a:ext cx="3424012" cy="18466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 sz="14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EDD400-A9F0-4F1D-A751-248CBEB7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8542" y="6527781"/>
            <a:ext cx="4066222" cy="193899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52112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7.png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5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650" r:id="rId5"/>
    <p:sldLayoutId id="2147483661" r:id="rId6"/>
    <p:sldLayoutId id="2147483704" r:id="rId7"/>
    <p:sldLayoutId id="2147483692" r:id="rId8"/>
    <p:sldLayoutId id="2147483705" r:id="rId9"/>
    <p:sldLayoutId id="2147483714" r:id="rId10"/>
    <p:sldLayoutId id="2147483697" r:id="rId11"/>
    <p:sldLayoutId id="2147483715" r:id="rId12"/>
    <p:sldLayoutId id="2147483717" r:id="rId13"/>
    <p:sldLayoutId id="2147483749" r:id="rId14"/>
    <p:sldLayoutId id="2147483696" r:id="rId15"/>
    <p:sldLayoutId id="2147483789" r:id="rId16"/>
    <p:sldLayoutId id="2147483668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rgbClr val="05427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5427B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206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85" r:id="rId14"/>
    <p:sldLayoutId id="2147483765" r:id="rId15"/>
    <p:sldLayoutId id="2147483790" r:id="rId16"/>
    <p:sldLayoutId id="21474837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E7967-53CC-4021-BDEB-20FE13A573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91" r:id="rId16"/>
    <p:sldLayoutId id="2147483784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33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9" r:id="rId3"/>
    <p:sldLayoutId id="2147483671" r:id="rId4"/>
    <p:sldLayoutId id="2147483665" r:id="rId5"/>
    <p:sldLayoutId id="2147483733" r:id="rId6"/>
    <p:sldLayoutId id="2147483734" r:id="rId7"/>
    <p:sldLayoutId id="2147483693" r:id="rId8"/>
    <p:sldLayoutId id="2147483719" r:id="rId9"/>
    <p:sldLayoutId id="2147483720" r:id="rId10"/>
    <p:sldLayoutId id="2147483735" r:id="rId11"/>
    <p:sldLayoutId id="2147483736" r:id="rId12"/>
    <p:sldLayoutId id="2147483737" r:id="rId13"/>
    <p:sldLayoutId id="2147483786" r:id="rId14"/>
    <p:sldLayoutId id="2147483699" r:id="rId15"/>
    <p:sldLayoutId id="214748366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4E4E07-17EE-44AB-A23B-DF246D6AC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713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76" r:id="rId4"/>
    <p:sldLayoutId id="2147483677" r:id="rId5"/>
    <p:sldLayoutId id="2147483738" r:id="rId6"/>
    <p:sldLayoutId id="2147483739" r:id="rId7"/>
    <p:sldLayoutId id="2147483694" r:id="rId8"/>
    <p:sldLayoutId id="2147483724" r:id="rId9"/>
    <p:sldLayoutId id="2147483725" r:id="rId10"/>
    <p:sldLayoutId id="2147483740" r:id="rId11"/>
    <p:sldLayoutId id="2147483741" r:id="rId12"/>
    <p:sldLayoutId id="2147483742" r:id="rId13"/>
    <p:sldLayoutId id="2147483787" r:id="rId14"/>
    <p:sldLayoutId id="2147483701" r:id="rId15"/>
    <p:sldLayoutId id="2147483792" r:id="rId16"/>
    <p:sldLayoutId id="214748367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F37BC3-C2C0-49FC-AF17-4DF1FED3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4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91" r:id="rId3"/>
    <p:sldLayoutId id="2147483684" r:id="rId4"/>
    <p:sldLayoutId id="2147483685" r:id="rId5"/>
    <p:sldLayoutId id="2147483743" r:id="rId6"/>
    <p:sldLayoutId id="2147483744" r:id="rId7"/>
    <p:sldLayoutId id="2147483695" r:id="rId8"/>
    <p:sldLayoutId id="2147483729" r:id="rId9"/>
    <p:sldLayoutId id="2147483730" r:id="rId10"/>
    <p:sldLayoutId id="2147483745" r:id="rId11"/>
    <p:sldLayoutId id="2147483746" r:id="rId12"/>
    <p:sldLayoutId id="2147483747" r:id="rId13"/>
    <p:sldLayoutId id="2147483788" r:id="rId14"/>
    <p:sldLayoutId id="2147483703" r:id="rId15"/>
    <p:sldLayoutId id="2147483793" r:id="rId16"/>
    <p:sldLayoutId id="214748368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888" y="6508426"/>
            <a:ext cx="1800225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3C65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50842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09" r:id="rId4"/>
    <p:sldLayoutId id="2147483711" r:id="rId5"/>
    <p:sldLayoutId id="2147483712" r:id="rId6"/>
    <p:sldLayoutId id="214748371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90" y="6508427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6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319687"/>
            <a:ext cx="9001711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err="1"/>
              <a:t>Month</a:t>
            </a:r>
            <a:r>
              <a:rPr lang="nb-NO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40209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8E445A-F1B7-46F8-B2BC-A8F068E4AF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32C0E9E0-E4A8-4914-8BF6-54EF1538C133}"/>
              </a:ext>
            </a:extLst>
          </p:cNvPr>
          <p:cNvPicPr>
            <a:picLocks noGrp="1" noChangeAspect="1"/>
          </p:cNvPicPr>
          <p:nvPr>
            <p:ph type="pic" sz="quarter" idx="16"/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r="20085"/>
          <a:stretch/>
        </p:blipFill>
        <p:spPr>
          <a:xfrm>
            <a:off x="4897296" y="0"/>
            <a:ext cx="7294704" cy="68583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168AE5-8AF4-4516-9079-93214BC20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Verdien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/>
              <a:t>vann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5FE7B8-3A83-4602-9E73-79E027276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Stefan Jaehnert, PhD</a:t>
            </a:r>
          </a:p>
          <a:p>
            <a:r>
              <a:rPr lang="en-GB"/>
              <a:t>Research manager, </a:t>
            </a:r>
            <a:r>
              <a:rPr lang="en-GB" err="1"/>
              <a:t>Sintef</a:t>
            </a:r>
            <a:r>
              <a:rPr lang="en-GB"/>
              <a:t> </a:t>
            </a:r>
            <a:r>
              <a:rPr lang="en-GB" err="1"/>
              <a:t>Energi</a:t>
            </a:r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084687-7221-0946-B72A-2F8C5E8AA6E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69350" y="6354763"/>
            <a:ext cx="3422650" cy="193675"/>
          </a:xfrm>
        </p:spPr>
        <p:txBody>
          <a:bodyPr/>
          <a:lstStyle/>
          <a:p>
            <a:r>
              <a:rPr lang="nb-NO"/>
              <a:t>Teknologi for et bedre samfunn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5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FEF0-80DE-483C-8051-72BBE1C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219048"/>
            <a:ext cx="9407366" cy="1051168"/>
          </a:xfrm>
        </p:spPr>
        <p:txBody>
          <a:bodyPr/>
          <a:lstStyle/>
          <a:p>
            <a:r>
              <a:rPr lang="nb-NO"/>
              <a:t>Prosessen av vannverdiberegning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73A270-94B4-4185-A5DA-1D8A4E5C4ED9}"/>
              </a:ext>
            </a:extLst>
          </p:cNvPr>
          <p:cNvGrpSpPr/>
          <p:nvPr/>
        </p:nvGrpSpPr>
        <p:grpSpPr>
          <a:xfrm>
            <a:off x="316490" y="1454578"/>
            <a:ext cx="11193520" cy="5247227"/>
            <a:chOff x="459086" y="417552"/>
            <a:chExt cx="11193520" cy="5247227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F37EB513-0273-4E34-B24C-CAB021353F79}"/>
                </a:ext>
              </a:extLst>
            </p:cNvPr>
            <p:cNvSpPr/>
            <p:nvPr/>
          </p:nvSpPr>
          <p:spPr>
            <a:xfrm>
              <a:off x="3110114" y="4488680"/>
              <a:ext cx="2274853" cy="67751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1D53A00-D0BC-4D78-AAC9-5281B05616E3}"/>
                </a:ext>
              </a:extLst>
            </p:cNvPr>
            <p:cNvSpPr/>
            <p:nvPr/>
          </p:nvSpPr>
          <p:spPr>
            <a:xfrm>
              <a:off x="3106596" y="2702408"/>
              <a:ext cx="2274853" cy="67751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1559129-E0F9-4574-A1D2-CEB8AD8C3F2E}"/>
                </a:ext>
              </a:extLst>
            </p:cNvPr>
            <p:cNvSpPr/>
            <p:nvPr/>
          </p:nvSpPr>
          <p:spPr>
            <a:xfrm>
              <a:off x="3116858" y="830505"/>
              <a:ext cx="2274853" cy="67751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DCC922A9-FA54-472E-9CCA-A12408810330}"/>
                </a:ext>
              </a:extLst>
            </p:cNvPr>
            <p:cNvSpPr/>
            <p:nvPr/>
          </p:nvSpPr>
          <p:spPr>
            <a:xfrm>
              <a:off x="8079620" y="2484453"/>
              <a:ext cx="1403885" cy="1355024"/>
            </a:xfrm>
            <a:prstGeom prst="rightArrow">
              <a:avLst>
                <a:gd name="adj1" fmla="val 75479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7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B6DA044-2201-4455-9723-E5971BFED4BC}"/>
                </a:ext>
              </a:extLst>
            </p:cNvPr>
            <p:cNvSpPr/>
            <p:nvPr/>
          </p:nvSpPr>
          <p:spPr>
            <a:xfrm>
              <a:off x="5373245" y="422328"/>
              <a:ext cx="2696116" cy="524245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Strategy</a:t>
              </a:r>
              <a: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 </a:t>
              </a: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calculation</a:t>
              </a:r>
              <a:endParaRPr kumimoji="0" lang="nb-NO" sz="179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09E5C49-BE45-428B-843D-9FF789EF495F}"/>
                </a:ext>
              </a:extLst>
            </p:cNvPr>
            <p:cNvSpPr/>
            <p:nvPr/>
          </p:nvSpPr>
          <p:spPr>
            <a:xfrm>
              <a:off x="459086" y="4068154"/>
              <a:ext cx="3409505" cy="159662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Power </a:t>
              </a: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market</a:t>
              </a:r>
              <a:b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 and -system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A1E30D3-3F6C-4C0B-8A1B-FBDDEEC85876}"/>
                </a:ext>
              </a:extLst>
            </p:cNvPr>
            <p:cNvSpPr/>
            <p:nvPr/>
          </p:nvSpPr>
          <p:spPr>
            <a:xfrm>
              <a:off x="459087" y="417552"/>
              <a:ext cx="3409505" cy="159662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Detailed</a:t>
              </a:r>
              <a:b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 </a:t>
              </a: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hydropower</a:t>
              </a:r>
              <a:endParaRPr kumimoji="0" lang="nb-NO" sz="179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1CA37AC-D82D-4E18-B23A-512E50A1CB84}"/>
                </a:ext>
              </a:extLst>
            </p:cNvPr>
            <p:cNvSpPr/>
            <p:nvPr/>
          </p:nvSpPr>
          <p:spPr>
            <a:xfrm>
              <a:off x="459086" y="2242852"/>
              <a:ext cx="3409505" cy="159662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Weather</a:t>
              </a:r>
              <a:b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kumimoji="0" lang="nb-NO" sz="179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 data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267AE5-9ACF-4855-8B3A-4E0EF6E2C5EA}"/>
                </a:ext>
              </a:extLst>
            </p:cNvPr>
            <p:cNvSpPr/>
            <p:nvPr/>
          </p:nvSpPr>
          <p:spPr>
            <a:xfrm>
              <a:off x="9483507" y="417553"/>
              <a:ext cx="2169099" cy="524722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799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Results</a:t>
              </a:r>
              <a:endParaRPr kumimoji="0" lang="nb-NO" sz="179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C1F1EBB-843D-4F00-B5C1-0AB7935E8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9749" y="4114070"/>
              <a:ext cx="1497099" cy="149410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79049C-57EC-4107-9806-63E761ADA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53"/>
            <a:stretch/>
          </p:blipFill>
          <p:spPr>
            <a:xfrm>
              <a:off x="1789976" y="2291080"/>
              <a:ext cx="1893030" cy="1500168"/>
            </a:xfrm>
            <a:prstGeom prst="rect">
              <a:avLst/>
            </a:prstGeom>
          </p:spPr>
        </p:pic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403D1757-9A69-47C1-88A3-01766C72D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0" y="445346"/>
              <a:ext cx="1024984" cy="1541036"/>
            </a:xfrm>
            <a:prstGeom prst="rect">
              <a:avLst/>
            </a:prstGeom>
            <a:solidFill>
              <a:srgbClr val="003C65">
                <a:lumMod val="40000"/>
                <a:lumOff val="6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58BBBE0-BF02-4316-A128-FD68A4469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" t="10950" r="23998" b="391"/>
            <a:stretch/>
          </p:blipFill>
          <p:spPr>
            <a:xfrm>
              <a:off x="5801660" y="979744"/>
              <a:ext cx="1686903" cy="16626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39B1632-DB0B-4EC8-9B16-4E6336004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4" t="9254"/>
            <a:stretch/>
          </p:blipFill>
          <p:spPr>
            <a:xfrm>
              <a:off x="9710792" y="1037157"/>
              <a:ext cx="1850930" cy="13469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D2BB882-EC27-4110-9098-A5F79ED40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64" t="9254"/>
            <a:stretch/>
          </p:blipFill>
          <p:spPr>
            <a:xfrm>
              <a:off x="9710792" y="2482360"/>
              <a:ext cx="1850929" cy="13469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9C0DFF5-B55E-4EE3-B84D-81862B9B0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8427"/>
            <a:stretch/>
          </p:blipFill>
          <p:spPr>
            <a:xfrm>
              <a:off x="9929618" y="3954898"/>
              <a:ext cx="1406244" cy="1532572"/>
            </a:xfrm>
            <a:prstGeom prst="rect">
              <a:avLst/>
            </a:prstGeom>
          </p:spPr>
        </p:pic>
        <p:pic>
          <p:nvPicPr>
            <p:cNvPr id="39" name="Picture 58">
              <a:extLst>
                <a:ext uri="{FF2B5EF4-FFF2-40B4-BE49-F238E27FC236}">
                  <a16:creationId xmlns:a16="http://schemas.microsoft.com/office/drawing/2014/main" id="{2FD662EE-5DE4-4897-8334-253EF1A41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 bwMode="auto">
            <a:xfrm>
              <a:off x="5578553" y="3894114"/>
              <a:ext cx="2266649" cy="1600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E2F1D815-4871-45D6-B31D-64D764C564B9}"/>
                </a:ext>
              </a:extLst>
            </p:cNvPr>
            <p:cNvSpPr/>
            <p:nvPr/>
          </p:nvSpPr>
          <p:spPr>
            <a:xfrm>
              <a:off x="5693690" y="2854560"/>
              <a:ext cx="2094310" cy="709829"/>
            </a:xfrm>
            <a:prstGeom prst="downArrow">
              <a:avLst>
                <a:gd name="adj1" fmla="val 70564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3C6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b-NO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kumimoji="0" lang="nb-NO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Water </a:t>
              </a:r>
              <a:r>
                <a:rPr kumimoji="0" lang="nb-NO" sz="1800" b="0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values</a:t>
              </a:r>
              <a:endParaRPr kumimoji="0" lang="nb-NO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48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A87DA9-64E0-4954-AD06-9DC29957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Optimal strategi - kort forklart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736A-27E0-4929-B10B-EF3DA0C2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Lagre vann, når kraftprisen er lavere enn vannverdi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Produsere vann, når kraftprisen er høyere enn vannverdi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Produsere fra vannkraft når prisen er høyest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D6471-F178-4500-9A98-118CA0992DA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Unngå å tøm magasinene for tidlig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Unngå at magasinene flommer over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Oppnå størst kraftproduksjon når etterspørsel er størst og kraftproduksjon er mest verdifull </a:t>
            </a:r>
            <a:r>
              <a:rPr lang="nb-NO"/>
              <a:t>for samfunn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41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DF89-52EE-4C0E-9E9C-CF231E18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8659141" cy="1051168"/>
          </a:xfrm>
        </p:spPr>
        <p:txBody>
          <a:bodyPr/>
          <a:lstStyle/>
          <a:p>
            <a:r>
              <a:rPr lang="nb-NO"/>
              <a:t>Ikke optimal ressursutnyttelse kan ha stor samfunnsøkonomiske konsekvenser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5E205-89F4-4D95-91D3-FD616FCD503F}"/>
              </a:ext>
            </a:extLst>
          </p:cNvPr>
          <p:cNvSpPr/>
          <p:nvPr/>
        </p:nvSpPr>
        <p:spPr>
          <a:xfrm>
            <a:off x="2183917" y="5862614"/>
            <a:ext cx="60021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F4132-1461-4211-8E6C-D84B68F8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95" y="1356031"/>
            <a:ext cx="7459862" cy="485900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4FE0B5-4475-4354-AE90-C39DACC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369" y="2807351"/>
            <a:ext cx="4541736" cy="2526649"/>
          </a:xfrm>
        </p:spPr>
        <p:txBody>
          <a:bodyPr/>
          <a:lstStyle/>
          <a:p>
            <a:r>
              <a:rPr lang="nb-NO"/>
              <a:t>1 % ekstra flom i Norden gir ca. 1 milliard lavere samfunns-økonomisk overskudd per år</a:t>
            </a:r>
          </a:p>
          <a:p>
            <a:r>
              <a:rPr lang="nb-NO"/>
              <a:t>"for lite" flom gir enda større tap</a:t>
            </a:r>
          </a:p>
          <a:p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14FD3-FA88-4B6C-8AB4-28E2F82A5473}"/>
              </a:ext>
            </a:extLst>
          </p:cNvPr>
          <p:cNvSpPr/>
          <p:nvPr/>
        </p:nvSpPr>
        <p:spPr>
          <a:xfrm>
            <a:off x="6793522" y="4525108"/>
            <a:ext cx="1113693" cy="133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NB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39163-D754-4E16-8A62-656DDF84E9CC}"/>
              </a:ext>
            </a:extLst>
          </p:cNvPr>
          <p:cNvSpPr txBox="1"/>
          <p:nvPr/>
        </p:nvSpPr>
        <p:spPr>
          <a:xfrm>
            <a:off x="2887760" y="2567354"/>
            <a:ext cx="10980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/>
              <a:t>Optimal</a:t>
            </a:r>
            <a:br>
              <a:rPr lang="nb-NO"/>
            </a:br>
            <a:r>
              <a:rPr lang="nb-NO"/>
              <a:t>strategi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6CA49-3502-4F69-8AA0-C9CB695D4FBF}"/>
              </a:ext>
            </a:extLst>
          </p:cNvPr>
          <p:cNvSpPr txBox="1"/>
          <p:nvPr/>
        </p:nvSpPr>
        <p:spPr>
          <a:xfrm>
            <a:off x="8651494" y="5390377"/>
            <a:ext cx="308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NB: foreløpige resultater fra en</a:t>
            </a:r>
          </a:p>
          <a:p>
            <a:r>
              <a:rPr lang="nb-NO"/>
              <a:t>        ikke fagfelt-vurdert studie</a:t>
            </a:r>
          </a:p>
        </p:txBody>
      </p:sp>
    </p:spTree>
    <p:extLst>
      <p:ext uri="{BB962C8B-B14F-4D97-AF65-F5344CB8AC3E}">
        <p14:creationId xmlns:p14="http://schemas.microsoft.com/office/powerpoint/2010/main" val="335198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49DD01-EEB6-4689-9DE0-E931914E4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6200000">
            <a:off x="4735917" y="1719737"/>
            <a:ext cx="2231753" cy="463550"/>
          </a:xfrm>
        </p:spPr>
        <p:txBody>
          <a:bodyPr>
            <a:normAutofit/>
          </a:bodyPr>
          <a:lstStyle/>
          <a:p>
            <a:r>
              <a:rPr lang="nb-NO"/>
              <a:t>Utveksling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29E733-B510-4D4F-85EE-D9E9078D4A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Utveksling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1DFA91-EECF-42A6-BA5E-A9F69E5FA8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/>
              <a:t>Ingen utveksling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2981055-C27D-4A76-9B71-BD61C2180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032" y="834977"/>
            <a:ext cx="2908610" cy="2908610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4BCB412-6955-4CF1-AE07-1F771C20C16B}"/>
              </a:ext>
            </a:extLst>
          </p:cNvPr>
          <p:cNvPicPr>
            <a:picLocks noGrp="1" noChangeAspect="1"/>
          </p:cNvPicPr>
          <p:nvPr>
            <p:ph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5100" y="3756403"/>
            <a:ext cx="2908610" cy="2908610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FAECAD3-1D4C-438A-8F17-FA6DF2E5903E}"/>
              </a:ext>
            </a:extLst>
          </p:cNvPr>
          <p:cNvPicPr>
            <a:picLocks noGrp="1" noChangeAspect="1"/>
          </p:cNvPicPr>
          <p:nvPr>
            <p:ph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0417" y="815142"/>
            <a:ext cx="2908610" cy="290861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B75E35-1F22-4325-814E-8A4F202BC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6200000">
            <a:off x="4676900" y="4871415"/>
            <a:ext cx="2231753" cy="463550"/>
          </a:xfrm>
        </p:spPr>
        <p:txBody>
          <a:bodyPr>
            <a:normAutofit fontScale="85000" lnSpcReduction="10000"/>
          </a:bodyPr>
          <a:lstStyle/>
          <a:p>
            <a:r>
              <a:rPr lang="nb-NO"/>
              <a:t>Begrenset utveksling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EE3EFD8-375D-4B08-BCCC-71F057979BBD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078" y="3750154"/>
            <a:ext cx="2906541" cy="2906541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73576C5-54E8-44F0-8FF1-0A0F0956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723928" cy="1051168"/>
          </a:xfrm>
        </p:spPr>
        <p:txBody>
          <a:bodyPr/>
          <a:lstStyle/>
          <a:p>
            <a:r>
              <a:rPr lang="nb-NO" sz="3200" dirty="0"/>
              <a:t>Eksogene effekter på nordiske kraftpriser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BE21B83-D3D1-4A31-8073-1B0BB5B51B4D}"/>
              </a:ext>
            </a:extLst>
          </p:cNvPr>
          <p:cNvSpPr txBox="1">
            <a:spLocks/>
          </p:cNvSpPr>
          <p:nvPr/>
        </p:nvSpPr>
        <p:spPr>
          <a:xfrm>
            <a:off x="6365430" y="365231"/>
            <a:ext cx="2231753" cy="4635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5724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6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144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4292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B978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Lav brensel pris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92CF48B-07C3-459F-9051-6259DA48D591}"/>
              </a:ext>
            </a:extLst>
          </p:cNvPr>
          <p:cNvSpPr txBox="1">
            <a:spLocks/>
          </p:cNvSpPr>
          <p:nvPr/>
        </p:nvSpPr>
        <p:spPr>
          <a:xfrm>
            <a:off x="9111801" y="328129"/>
            <a:ext cx="2231753" cy="4635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5724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6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144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4292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B978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Høy brensel pris</a:t>
            </a:r>
          </a:p>
        </p:txBody>
      </p:sp>
      <p:sp>
        <p:nvSpPr>
          <p:cNvPr id="28" name="Plassholder for innhold 1">
            <a:extLst>
              <a:ext uri="{FF2B5EF4-FFF2-40B4-BE49-F238E27FC236}">
                <a16:creationId xmlns:a16="http://schemas.microsoft.com/office/drawing/2014/main" id="{9784E20B-645F-4324-AA8B-5D90D0CD723A}"/>
              </a:ext>
            </a:extLst>
          </p:cNvPr>
          <p:cNvSpPr txBox="1">
            <a:spLocks/>
          </p:cNvSpPr>
          <p:nvPr/>
        </p:nvSpPr>
        <p:spPr>
          <a:xfrm>
            <a:off x="758190" y="2259018"/>
            <a:ext cx="4454932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4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5724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1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856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144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14292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4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B97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Prissetting i Norden er basert på alternative kostnader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=&gt; brensel kostnader i Europa her en direkte effekt på kraftprisen i Norden</a:t>
            </a:r>
          </a:p>
          <a:p>
            <a:pPr marL="285750" marR="0" lvl="0" indent="-284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B97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Økt utveksling med Europa fører til økt prisgradient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=&gt; interne flaskehalser i Norden blir mer begrensende</a:t>
            </a:r>
          </a:p>
          <a:p>
            <a:pPr marL="285750" marR="0" lvl="0" indent="-284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B97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b-NO" u="sng" dirty="0">
                <a:solidFill>
                  <a:srgbClr val="003C65"/>
                </a:solidFill>
                <a:latin typeface="Calibri"/>
              </a:rPr>
              <a:t>Europa påvirker nordiske kraftpriser så fort det eksisterer en kobling</a:t>
            </a:r>
            <a:r>
              <a:rPr lang="nb-NO" dirty="0">
                <a:solidFill>
                  <a:srgbClr val="003C65"/>
                </a:solidFill>
                <a:latin typeface="Calibri"/>
              </a:rPr>
              <a:t> </a:t>
            </a:r>
            <a:br>
              <a:rPr lang="nb-NO" dirty="0">
                <a:solidFill>
                  <a:srgbClr val="003C65"/>
                </a:solidFill>
                <a:latin typeface="Calibri"/>
              </a:rPr>
            </a:br>
            <a:r>
              <a:rPr lang="nb-NO" dirty="0">
                <a:solidFill>
                  <a:srgbClr val="003C65"/>
                </a:solidFill>
                <a:latin typeface="Calibri"/>
              </a:rPr>
              <a:t>(og det nordiske system er ingen øy)</a:t>
            </a:r>
            <a:endParaRPr kumimoji="0" lang="nb-NO" sz="2000" b="0" i="0" strike="noStrike" kern="1200" cap="none" spc="0" normalizeH="0" baseline="0" noProof="0" dirty="0">
              <a:ln>
                <a:noFill/>
              </a:ln>
              <a:solidFill>
                <a:srgbClr val="003C65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D5CB9-F128-4196-AFE8-DA2FB2A19CE8}"/>
              </a:ext>
            </a:extLst>
          </p:cNvPr>
          <p:cNvSpPr txBox="1"/>
          <p:nvPr/>
        </p:nvSpPr>
        <p:spPr>
          <a:xfrm>
            <a:off x="744408" y="5695847"/>
            <a:ext cx="337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NB: Utveksling: med / uten NSL og </a:t>
            </a:r>
            <a:r>
              <a:rPr lang="nb-NO" sz="1400" err="1"/>
              <a:t>NordLink</a:t>
            </a:r>
            <a:endParaRPr lang="nb-NO" sz="1400"/>
          </a:p>
          <a:p>
            <a:r>
              <a:rPr lang="nb-NO" sz="1400"/>
              <a:t>        </a:t>
            </a:r>
            <a:r>
              <a:rPr lang="nb-NO" sz="1400" err="1"/>
              <a:t>Brenselpris</a:t>
            </a:r>
            <a:r>
              <a:rPr lang="nb-NO" sz="1400"/>
              <a:t>: 30 vs. 90 EUR/</a:t>
            </a:r>
            <a:r>
              <a:rPr lang="nb-NO" sz="1400" err="1"/>
              <a:t>MWh</a:t>
            </a:r>
            <a:r>
              <a:rPr lang="nb-NO" sz="1400"/>
              <a:t> Gass</a:t>
            </a:r>
          </a:p>
        </p:txBody>
      </p:sp>
    </p:spTree>
    <p:extLst>
      <p:ext uri="{BB962C8B-B14F-4D97-AF65-F5344CB8AC3E}">
        <p14:creationId xmlns:p14="http://schemas.microsoft.com/office/powerpoint/2010/main" val="422336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3D5555-84F8-4779-A3F8-E5CB7BA0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Magasindisponering</a:t>
            </a:r>
            <a:br>
              <a:rPr lang="nb-NO"/>
            </a:br>
            <a:r>
              <a:rPr lang="nb-NO" sz="2400"/>
              <a:t>Før og etter energiloven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87FEB7-6DAA-41A8-82F3-6E75C89B37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6252211" cy="391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[…] Før energiloven var sannsynligvis kraftselskapene noe forsiktigere enn dagens produsenter fordi de hadde et formelt ansvar lokalt for forsyningssikkerheten […]</a:t>
            </a:r>
          </a:p>
          <a:p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Hvordan vurderes rasjonering i dag?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E3A02-3310-4E2A-ADD0-5DC52092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93" y="1597394"/>
            <a:ext cx="3657600" cy="219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35B3AF-3E7B-48D5-82B4-4CC25081F5FC}"/>
              </a:ext>
            </a:extLst>
          </p:cNvPr>
          <p:cNvSpPr txBox="1"/>
          <p:nvPr/>
        </p:nvSpPr>
        <p:spPr>
          <a:xfrm>
            <a:off x="7460168" y="6247203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/>
              <a:t>O. Wolfgang, et al., Hydro </a:t>
            </a:r>
            <a:r>
              <a:rPr lang="nb-NO" sz="1200" err="1"/>
              <a:t>reservoir</a:t>
            </a:r>
            <a:r>
              <a:rPr lang="nb-NO" sz="1200"/>
              <a:t> handling in Norway </a:t>
            </a:r>
            <a:r>
              <a:rPr lang="nb-NO" sz="1200" err="1"/>
              <a:t>before</a:t>
            </a:r>
            <a:r>
              <a:rPr lang="nb-NO" sz="1200"/>
              <a:t> and </a:t>
            </a:r>
            <a:r>
              <a:rPr lang="nb-NO" sz="1200" err="1"/>
              <a:t>after</a:t>
            </a:r>
            <a:r>
              <a:rPr lang="nb-NO" sz="1200"/>
              <a:t> </a:t>
            </a:r>
            <a:r>
              <a:rPr lang="nb-NO" sz="1200" err="1"/>
              <a:t>deregulation</a:t>
            </a:r>
            <a:r>
              <a:rPr lang="nb-NO" sz="1200"/>
              <a:t>, Energy, 2009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CB392-E574-4DA3-8C8D-22A05504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618" y="4059847"/>
            <a:ext cx="3648075" cy="2114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56A23-38D7-48DF-90BB-C4B61284A159}"/>
              </a:ext>
            </a:extLst>
          </p:cNvPr>
          <p:cNvSpPr txBox="1"/>
          <p:nvPr/>
        </p:nvSpPr>
        <p:spPr>
          <a:xfrm>
            <a:off x="676707" y="3608335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O. Wolfgang, et al., Magasindisponering før og etter energiloven TR A6569, SINTEF Energi, 2007</a:t>
            </a:r>
          </a:p>
        </p:txBody>
      </p:sp>
    </p:spTree>
    <p:extLst>
      <p:ext uri="{BB962C8B-B14F-4D97-AF65-F5344CB8AC3E}">
        <p14:creationId xmlns:p14="http://schemas.microsoft.com/office/powerpoint/2010/main" val="188876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70128B0-EF66-664B-806D-99F82F2F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55" y="234799"/>
            <a:ext cx="3993356" cy="1051168"/>
          </a:xfrm>
        </p:spPr>
        <p:txBody>
          <a:bodyPr/>
          <a:lstStyle/>
          <a:p>
            <a:r>
              <a:rPr lang="nb-NO"/>
              <a:t>Viktige momenter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7E4D8A-B607-DD45-BED7-5FFF57FEA5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506" y="1704109"/>
            <a:ext cx="5474494" cy="4320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Et godt strategi for magasindisponering fører til stor samfunnsøkonomisk gevinst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Vannverdien er en effektiv styresignal for magasindisponering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Økende kraftetterspørsel (elektrifisering) utfordrer kraftbalansen og gjør vann i magasinene enda mer verdifull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Det eksisterende system har fungert</a:t>
            </a:r>
            <a:br>
              <a:rPr lang="nb-NO" dirty="0"/>
            </a:br>
            <a:r>
              <a:rPr lang="nb-NO" dirty="0"/>
              <a:t>godt (før og etter energiloven) og</a:t>
            </a:r>
            <a:br>
              <a:rPr lang="nb-NO" dirty="0"/>
            </a:br>
            <a:r>
              <a:rPr lang="nb-NO" dirty="0"/>
              <a:t>sørget for tilstrekkelige og verdifulle</a:t>
            </a:r>
            <a:br>
              <a:rPr lang="nb-NO" dirty="0"/>
            </a:br>
            <a:r>
              <a:rPr lang="nb-NO" dirty="0"/>
              <a:t>kraftressurser i tørr- og våtår </a:t>
            </a:r>
          </a:p>
        </p:txBody>
      </p:sp>
      <p:pic>
        <p:nvPicPr>
          <p:cNvPr id="7" name="Picture Placeholder 10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1188FCF2-1D54-4C8B-BF83-76F021521F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4502"/>
          <a:stretch/>
        </p:blipFill>
        <p:spPr>
          <a:xfrm>
            <a:off x="4897438" y="0"/>
            <a:ext cx="7294562" cy="68580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04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  <a:endParaRPr lang="nb-NO" sz="3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27E4F-F9BB-4926-92CD-F5BB6FFD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Introduksjon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9497D-3976-4CD3-A862-C16C3AF54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4888631" cy="3910012"/>
          </a:xfrm>
        </p:spPr>
        <p:txBody>
          <a:bodyPr/>
          <a:lstStyle/>
          <a:p>
            <a:r>
              <a:rPr lang="nb-NO"/>
              <a:t>Hvordan settes prisen i det nordiske kraftmarked?</a:t>
            </a:r>
          </a:p>
          <a:p>
            <a:r>
              <a:rPr lang="nb-NO"/>
              <a:t>Hva er vannverdien og hvordan kommer man fram til den?</a:t>
            </a:r>
          </a:p>
          <a:p>
            <a:r>
              <a:rPr lang="nb-NO"/>
              <a:t>Hva har det med det europeisk kraftsystem å gjøre?</a:t>
            </a:r>
          </a:p>
          <a:p>
            <a:r>
              <a:rPr lang="nb-NO"/>
              <a:t>Kan vi lære noe fra tidligere?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FC57A-AA23-4896-BA46-AA9D0E65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28272" r="4396" b="24772"/>
          <a:stretch/>
        </p:blipFill>
        <p:spPr>
          <a:xfrm>
            <a:off x="5646821" y="379964"/>
            <a:ext cx="6545179" cy="5438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BEFA1-FB03-42BD-9AB9-67E9EB5F9823}"/>
              </a:ext>
            </a:extLst>
          </p:cNvPr>
          <p:cNvSpPr txBox="1"/>
          <p:nvPr/>
        </p:nvSpPr>
        <p:spPr>
          <a:xfrm>
            <a:off x="5747083" y="5818238"/>
            <a:ext cx="132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Kilde: </a:t>
            </a:r>
            <a:r>
              <a:rPr lang="nb-NO" sz="1400" err="1"/>
              <a:t>Nordpool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57915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52A569-8141-4D20-89EA-670E4091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Markedskryss - teoretisk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51AC51-3828-4085-BD43-CEE924959FE0}"/>
              </a:ext>
            </a:extLst>
          </p:cNvPr>
          <p:cNvCxnSpPr/>
          <p:nvPr/>
        </p:nvCxnSpPr>
        <p:spPr>
          <a:xfrm flipV="1">
            <a:off x="1488831" y="1934309"/>
            <a:ext cx="0" cy="3974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9CDB24-AE3C-4241-A737-234AEEE1F3A3}"/>
              </a:ext>
            </a:extLst>
          </p:cNvPr>
          <p:cNvCxnSpPr>
            <a:cxnSpLocks/>
          </p:cNvCxnSpPr>
          <p:nvPr/>
        </p:nvCxnSpPr>
        <p:spPr>
          <a:xfrm>
            <a:off x="1488831" y="5908432"/>
            <a:ext cx="863990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D147AC-0CBE-437A-B3EE-AC838DDC65BE}"/>
              </a:ext>
            </a:extLst>
          </p:cNvPr>
          <p:cNvSpPr txBox="1"/>
          <p:nvPr/>
        </p:nvSpPr>
        <p:spPr>
          <a:xfrm>
            <a:off x="10128738" y="572376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err="1"/>
              <a:t>MWh</a:t>
            </a:r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585CF-462E-4F31-B08D-32B92CCD4357}"/>
              </a:ext>
            </a:extLst>
          </p:cNvPr>
          <p:cNvSpPr txBox="1"/>
          <p:nvPr/>
        </p:nvSpPr>
        <p:spPr>
          <a:xfrm rot="16200000">
            <a:off x="550985" y="222798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NOK / </a:t>
            </a:r>
            <a:r>
              <a:rPr lang="nb-NO" err="1"/>
              <a:t>MWh</a:t>
            </a:r>
            <a:endParaRPr lang="nb-NO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C544C4-F536-4755-8F26-B5C045E7BBFA}"/>
              </a:ext>
            </a:extLst>
          </p:cNvPr>
          <p:cNvCxnSpPr/>
          <p:nvPr/>
        </p:nvCxnSpPr>
        <p:spPr>
          <a:xfrm flipV="1">
            <a:off x="1488831" y="2625969"/>
            <a:ext cx="8346831" cy="309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BF6551-BE1B-43FE-8A17-98F539659CD6}"/>
              </a:ext>
            </a:extLst>
          </p:cNvPr>
          <p:cNvCxnSpPr>
            <a:cxnSpLocks/>
          </p:cNvCxnSpPr>
          <p:nvPr/>
        </p:nvCxnSpPr>
        <p:spPr>
          <a:xfrm>
            <a:off x="1488831" y="2180492"/>
            <a:ext cx="8475784" cy="2766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109D55-DF7C-40AC-97A5-F5C6298E46C5}"/>
              </a:ext>
            </a:extLst>
          </p:cNvPr>
          <p:cNvSpPr/>
          <p:nvPr/>
        </p:nvSpPr>
        <p:spPr>
          <a:xfrm>
            <a:off x="1488830" y="2192214"/>
            <a:ext cx="5087815" cy="1652954"/>
          </a:xfrm>
          <a:custGeom>
            <a:avLst/>
            <a:gdLst>
              <a:gd name="connsiteX0" fmla="*/ 11723 w 5087815"/>
              <a:gd name="connsiteY0" fmla="*/ 0 h 1652954"/>
              <a:gd name="connsiteX1" fmla="*/ 5087815 w 5087815"/>
              <a:gd name="connsiteY1" fmla="*/ 1652954 h 1652954"/>
              <a:gd name="connsiteX2" fmla="*/ 0 w 5087815"/>
              <a:gd name="connsiteY2" fmla="*/ 1652954 h 1652954"/>
              <a:gd name="connsiteX3" fmla="*/ 0 w 5087815"/>
              <a:gd name="connsiteY3" fmla="*/ 1312985 h 1652954"/>
              <a:gd name="connsiteX0" fmla="*/ 11723 w 5087815"/>
              <a:gd name="connsiteY0" fmla="*/ 0 h 1652954"/>
              <a:gd name="connsiteX1" fmla="*/ 5087815 w 5087815"/>
              <a:gd name="connsiteY1" fmla="*/ 1652954 h 1652954"/>
              <a:gd name="connsiteX2" fmla="*/ 0 w 5087815"/>
              <a:gd name="connsiteY2" fmla="*/ 1652954 h 1652954"/>
              <a:gd name="connsiteX0" fmla="*/ 11723 w 5087815"/>
              <a:gd name="connsiteY0" fmla="*/ 0 h 1652954"/>
              <a:gd name="connsiteX1" fmla="*/ 5087815 w 5087815"/>
              <a:gd name="connsiteY1" fmla="*/ 1652954 h 1652954"/>
              <a:gd name="connsiteX2" fmla="*/ 0 w 5087815"/>
              <a:gd name="connsiteY2" fmla="*/ 1652954 h 1652954"/>
              <a:gd name="connsiteX3" fmla="*/ 11723 w 5087815"/>
              <a:gd name="connsiteY3" fmla="*/ 0 h 16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815" h="1652954">
                <a:moveTo>
                  <a:pt x="11723" y="0"/>
                </a:moveTo>
                <a:lnTo>
                  <a:pt x="5087815" y="1652954"/>
                </a:lnTo>
                <a:lnTo>
                  <a:pt x="0" y="1652954"/>
                </a:lnTo>
                <a:lnTo>
                  <a:pt x="11723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26CD94-0642-44F6-86BC-BDB59C75A3BB}"/>
              </a:ext>
            </a:extLst>
          </p:cNvPr>
          <p:cNvSpPr/>
          <p:nvPr/>
        </p:nvSpPr>
        <p:spPr>
          <a:xfrm flipV="1">
            <a:off x="1488830" y="3845166"/>
            <a:ext cx="5087815" cy="1878599"/>
          </a:xfrm>
          <a:custGeom>
            <a:avLst/>
            <a:gdLst>
              <a:gd name="connsiteX0" fmla="*/ 11723 w 5087815"/>
              <a:gd name="connsiteY0" fmla="*/ 0 h 1652954"/>
              <a:gd name="connsiteX1" fmla="*/ 5087815 w 5087815"/>
              <a:gd name="connsiteY1" fmla="*/ 1652954 h 1652954"/>
              <a:gd name="connsiteX2" fmla="*/ 0 w 5087815"/>
              <a:gd name="connsiteY2" fmla="*/ 1652954 h 1652954"/>
              <a:gd name="connsiteX3" fmla="*/ 0 w 5087815"/>
              <a:gd name="connsiteY3" fmla="*/ 1312985 h 1652954"/>
              <a:gd name="connsiteX0" fmla="*/ 11723 w 5087815"/>
              <a:gd name="connsiteY0" fmla="*/ 0 h 1652954"/>
              <a:gd name="connsiteX1" fmla="*/ 5087815 w 5087815"/>
              <a:gd name="connsiteY1" fmla="*/ 1652954 h 1652954"/>
              <a:gd name="connsiteX2" fmla="*/ 0 w 5087815"/>
              <a:gd name="connsiteY2" fmla="*/ 1652954 h 1652954"/>
              <a:gd name="connsiteX0" fmla="*/ 11723 w 5087815"/>
              <a:gd name="connsiteY0" fmla="*/ 0 h 1652954"/>
              <a:gd name="connsiteX1" fmla="*/ 5087815 w 5087815"/>
              <a:gd name="connsiteY1" fmla="*/ 1652954 h 1652954"/>
              <a:gd name="connsiteX2" fmla="*/ 0 w 5087815"/>
              <a:gd name="connsiteY2" fmla="*/ 1652954 h 1652954"/>
              <a:gd name="connsiteX3" fmla="*/ 11723 w 5087815"/>
              <a:gd name="connsiteY3" fmla="*/ 0 h 16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815" h="1652954">
                <a:moveTo>
                  <a:pt x="11723" y="0"/>
                </a:moveTo>
                <a:lnTo>
                  <a:pt x="5087815" y="1652954"/>
                </a:lnTo>
                <a:lnTo>
                  <a:pt x="0" y="1652954"/>
                </a:lnTo>
                <a:lnTo>
                  <a:pt x="11723" y="0"/>
                </a:lnTo>
                <a:close/>
              </a:path>
            </a:pathLst>
          </a:custGeom>
          <a:solidFill>
            <a:srgbClr val="00BD72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0B5EB6-CA25-43DA-91E0-618FFFAAC6EF}"/>
              </a:ext>
            </a:extLst>
          </p:cNvPr>
          <p:cNvCxnSpPr>
            <a:stCxn id="21" idx="1"/>
          </p:cNvCxnSpPr>
          <p:nvPr/>
        </p:nvCxnSpPr>
        <p:spPr>
          <a:xfrm flipH="1">
            <a:off x="1398653" y="3845166"/>
            <a:ext cx="517799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070FC3-DE37-41D0-9E67-9D93B29C03A4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6576645" y="3845166"/>
            <a:ext cx="0" cy="21570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B584D33-47BB-40D3-9B61-8C53D12F5778}"/>
              </a:ext>
            </a:extLst>
          </p:cNvPr>
          <p:cNvSpPr txBox="1"/>
          <p:nvPr/>
        </p:nvSpPr>
        <p:spPr>
          <a:xfrm>
            <a:off x="745909" y="3660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err="1"/>
              <a:t>price</a:t>
            </a:r>
            <a:endParaRPr lang="nb-NO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3C710-6BF5-47DC-BAD9-AB892ABC3257}"/>
              </a:ext>
            </a:extLst>
          </p:cNvPr>
          <p:cNvSpPr txBox="1"/>
          <p:nvPr/>
        </p:nvSpPr>
        <p:spPr>
          <a:xfrm>
            <a:off x="6135114" y="6002216"/>
            <a:ext cx="8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err="1"/>
              <a:t>volume</a:t>
            </a:r>
            <a:endParaRPr lang="nb-NO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872059-C268-44D7-964F-C98670790836}"/>
              </a:ext>
            </a:extLst>
          </p:cNvPr>
          <p:cNvSpPr txBox="1"/>
          <p:nvPr/>
        </p:nvSpPr>
        <p:spPr>
          <a:xfrm>
            <a:off x="1721565" y="3300450"/>
            <a:ext cx="222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Konsumentoverskudd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78C85B-C2E0-4806-9442-7A5925F2289E}"/>
              </a:ext>
            </a:extLst>
          </p:cNvPr>
          <p:cNvSpPr txBox="1"/>
          <p:nvPr/>
        </p:nvSpPr>
        <p:spPr>
          <a:xfrm>
            <a:off x="1731745" y="4017590"/>
            <a:ext cx="218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Produsentoverskudd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D02DF8-E06D-4D1D-9B01-24C392FFB53A}"/>
              </a:ext>
            </a:extLst>
          </p:cNvPr>
          <p:cNvSpPr txBox="1"/>
          <p:nvPr/>
        </p:nvSpPr>
        <p:spPr>
          <a:xfrm>
            <a:off x="9964615" y="4781453"/>
            <a:ext cx="17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kraftetterspørsel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FFA8DD-E62D-42E9-9224-FF8475C9791D}"/>
              </a:ext>
            </a:extLst>
          </p:cNvPr>
          <p:cNvSpPr txBox="1"/>
          <p:nvPr/>
        </p:nvSpPr>
        <p:spPr>
          <a:xfrm>
            <a:off x="9924264" y="2441303"/>
            <a:ext cx="11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krafttilbud</a:t>
            </a:r>
          </a:p>
        </p:txBody>
      </p:sp>
    </p:spTree>
    <p:extLst>
      <p:ext uri="{BB962C8B-B14F-4D97-AF65-F5344CB8AC3E}">
        <p14:creationId xmlns:p14="http://schemas.microsoft.com/office/powerpoint/2010/main" val="342319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2">
            <a:extLst>
              <a:ext uri="{FF2B5EF4-FFF2-40B4-BE49-F238E27FC236}">
                <a16:creationId xmlns:a16="http://schemas.microsoft.com/office/drawing/2014/main" id="{31D6F94E-91D1-43F1-8B33-25601A19152D}"/>
              </a:ext>
            </a:extLst>
          </p:cNvPr>
          <p:cNvSpPr>
            <a:spLocks/>
          </p:cNvSpPr>
          <p:nvPr/>
        </p:nvSpPr>
        <p:spPr bwMode="auto">
          <a:xfrm>
            <a:off x="1154469" y="1966365"/>
            <a:ext cx="5678488" cy="4104332"/>
          </a:xfrm>
          <a:custGeom>
            <a:avLst/>
            <a:gdLst>
              <a:gd name="T0" fmla="*/ 1295 w 3606"/>
              <a:gd name="T1" fmla="*/ 2280 h 2299"/>
              <a:gd name="T2" fmla="*/ 1326 w 3606"/>
              <a:gd name="T3" fmla="*/ 2198 h 2299"/>
              <a:gd name="T4" fmla="*/ 1479 w 3606"/>
              <a:gd name="T5" fmla="*/ 2115 h 2299"/>
              <a:gd name="T6" fmla="*/ 2089 w 3606"/>
              <a:gd name="T7" fmla="*/ 2044 h 2299"/>
              <a:gd name="T8" fmla="*/ 2096 w 3606"/>
              <a:gd name="T9" fmla="*/ 2011 h 2299"/>
              <a:gd name="T10" fmla="*/ 2103 w 3606"/>
              <a:gd name="T11" fmla="*/ 1989 h 2299"/>
              <a:gd name="T12" fmla="*/ 2106 w 3606"/>
              <a:gd name="T13" fmla="*/ 1935 h 2299"/>
              <a:gd name="T14" fmla="*/ 2195 w 3606"/>
              <a:gd name="T15" fmla="*/ 1929 h 2299"/>
              <a:gd name="T16" fmla="*/ 2529 w 3606"/>
              <a:gd name="T17" fmla="*/ 1921 h 2299"/>
              <a:gd name="T18" fmla="*/ 2712 w 3606"/>
              <a:gd name="T19" fmla="*/ 1896 h 2299"/>
              <a:gd name="T20" fmla="*/ 2775 w 3606"/>
              <a:gd name="T21" fmla="*/ 1872 h 2299"/>
              <a:gd name="T22" fmla="*/ 2844 w 3606"/>
              <a:gd name="T23" fmla="*/ 1823 h 2299"/>
              <a:gd name="T24" fmla="*/ 2990 w 3606"/>
              <a:gd name="T25" fmla="*/ 1793 h 2299"/>
              <a:gd name="T26" fmla="*/ 3002 w 3606"/>
              <a:gd name="T27" fmla="*/ 1787 h 2299"/>
              <a:gd name="T28" fmla="*/ 3020 w 3606"/>
              <a:gd name="T29" fmla="*/ 1748 h 2299"/>
              <a:gd name="T30" fmla="*/ 3033 w 3606"/>
              <a:gd name="T31" fmla="*/ 1738 h 2299"/>
              <a:gd name="T32" fmla="*/ 3079 w 3606"/>
              <a:gd name="T33" fmla="*/ 1733 h 2299"/>
              <a:gd name="T34" fmla="*/ 3086 w 3606"/>
              <a:gd name="T35" fmla="*/ 1716 h 2299"/>
              <a:gd name="T36" fmla="*/ 3158 w 3606"/>
              <a:gd name="T37" fmla="*/ 1691 h 2299"/>
              <a:gd name="T38" fmla="*/ 3159 w 3606"/>
              <a:gd name="T39" fmla="*/ 1622 h 2299"/>
              <a:gd name="T40" fmla="*/ 3159 w 3606"/>
              <a:gd name="T41" fmla="*/ 1568 h 2299"/>
              <a:gd name="T42" fmla="*/ 3198 w 3606"/>
              <a:gd name="T43" fmla="*/ 1475 h 2299"/>
              <a:gd name="T44" fmla="*/ 3202 w 3606"/>
              <a:gd name="T45" fmla="*/ 1459 h 2299"/>
              <a:gd name="T46" fmla="*/ 3249 w 3606"/>
              <a:gd name="T47" fmla="*/ 1404 h 2299"/>
              <a:gd name="T48" fmla="*/ 3258 w 3606"/>
              <a:gd name="T49" fmla="*/ 1267 h 2299"/>
              <a:gd name="T50" fmla="*/ 3259 w 3606"/>
              <a:gd name="T51" fmla="*/ 1213 h 2299"/>
              <a:gd name="T52" fmla="*/ 3284 w 3606"/>
              <a:gd name="T53" fmla="*/ 1157 h 2299"/>
              <a:gd name="T54" fmla="*/ 3306 w 3606"/>
              <a:gd name="T55" fmla="*/ 1131 h 2299"/>
              <a:gd name="T56" fmla="*/ 3339 w 3606"/>
              <a:gd name="T57" fmla="*/ 885 h 2299"/>
              <a:gd name="T58" fmla="*/ 3354 w 3606"/>
              <a:gd name="T59" fmla="*/ 813 h 2299"/>
              <a:gd name="T60" fmla="*/ 3368 w 3606"/>
              <a:gd name="T61" fmla="*/ 726 h 2299"/>
              <a:gd name="T62" fmla="*/ 3420 w 3606"/>
              <a:gd name="T63" fmla="*/ 638 h 2299"/>
              <a:gd name="T64" fmla="*/ 3432 w 3606"/>
              <a:gd name="T65" fmla="*/ 474 h 2299"/>
              <a:gd name="T66" fmla="*/ 3443 w 3606"/>
              <a:gd name="T67" fmla="*/ 452 h 2299"/>
              <a:gd name="T68" fmla="*/ 3445 w 3606"/>
              <a:gd name="T69" fmla="*/ 299 h 2299"/>
              <a:gd name="T70" fmla="*/ 3451 w 3606"/>
              <a:gd name="T71" fmla="*/ 260 h 2299"/>
              <a:gd name="T72" fmla="*/ 3514 w 3606"/>
              <a:gd name="T73" fmla="*/ 255 h 2299"/>
              <a:gd name="T74" fmla="*/ 3577 w 3606"/>
              <a:gd name="T75" fmla="*/ 0 h 22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06"/>
              <a:gd name="T115" fmla="*/ 0 h 2299"/>
              <a:gd name="T116" fmla="*/ 3606 w 3606"/>
              <a:gd name="T117" fmla="*/ 2299 h 229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06" h="2299">
                <a:moveTo>
                  <a:pt x="0" y="2299"/>
                </a:moveTo>
                <a:lnTo>
                  <a:pt x="1306" y="2299"/>
                </a:lnTo>
                <a:lnTo>
                  <a:pt x="1306" y="2216"/>
                </a:lnTo>
                <a:lnTo>
                  <a:pt x="1337" y="2216"/>
                </a:lnTo>
                <a:lnTo>
                  <a:pt x="1337" y="2133"/>
                </a:lnTo>
                <a:lnTo>
                  <a:pt x="1491" y="2133"/>
                </a:lnTo>
                <a:lnTo>
                  <a:pt x="1491" y="2061"/>
                </a:lnTo>
                <a:lnTo>
                  <a:pt x="2106" y="2061"/>
                </a:lnTo>
                <a:lnTo>
                  <a:pt x="2106" y="2028"/>
                </a:lnTo>
                <a:lnTo>
                  <a:pt x="2113" y="2028"/>
                </a:lnTo>
                <a:lnTo>
                  <a:pt x="2113" y="2006"/>
                </a:lnTo>
                <a:lnTo>
                  <a:pt x="2120" y="2006"/>
                </a:lnTo>
                <a:lnTo>
                  <a:pt x="2120" y="1951"/>
                </a:lnTo>
                <a:lnTo>
                  <a:pt x="2123" y="1951"/>
                </a:lnTo>
                <a:lnTo>
                  <a:pt x="2123" y="1945"/>
                </a:lnTo>
                <a:lnTo>
                  <a:pt x="2213" y="1945"/>
                </a:lnTo>
                <a:lnTo>
                  <a:pt x="2213" y="1937"/>
                </a:lnTo>
                <a:lnTo>
                  <a:pt x="2550" y="1937"/>
                </a:lnTo>
                <a:lnTo>
                  <a:pt x="2550" y="1912"/>
                </a:lnTo>
                <a:lnTo>
                  <a:pt x="2734" y="1912"/>
                </a:lnTo>
                <a:lnTo>
                  <a:pt x="2734" y="1888"/>
                </a:lnTo>
                <a:lnTo>
                  <a:pt x="2798" y="1888"/>
                </a:lnTo>
                <a:lnTo>
                  <a:pt x="2798" y="1838"/>
                </a:lnTo>
                <a:lnTo>
                  <a:pt x="2867" y="1838"/>
                </a:lnTo>
                <a:lnTo>
                  <a:pt x="2879" y="1808"/>
                </a:lnTo>
                <a:lnTo>
                  <a:pt x="3014" y="1808"/>
                </a:lnTo>
                <a:lnTo>
                  <a:pt x="3014" y="1802"/>
                </a:lnTo>
                <a:lnTo>
                  <a:pt x="3026" y="1802"/>
                </a:lnTo>
                <a:lnTo>
                  <a:pt x="3026" y="1763"/>
                </a:lnTo>
                <a:lnTo>
                  <a:pt x="3044" y="1763"/>
                </a:lnTo>
                <a:lnTo>
                  <a:pt x="3044" y="1752"/>
                </a:lnTo>
                <a:lnTo>
                  <a:pt x="3058" y="1752"/>
                </a:lnTo>
                <a:lnTo>
                  <a:pt x="3058" y="1747"/>
                </a:lnTo>
                <a:lnTo>
                  <a:pt x="3104" y="1747"/>
                </a:lnTo>
                <a:lnTo>
                  <a:pt x="3104" y="1730"/>
                </a:lnTo>
                <a:lnTo>
                  <a:pt x="3111" y="1730"/>
                </a:lnTo>
                <a:lnTo>
                  <a:pt x="3111" y="1705"/>
                </a:lnTo>
                <a:lnTo>
                  <a:pt x="3184" y="1705"/>
                </a:lnTo>
                <a:lnTo>
                  <a:pt x="3184" y="1636"/>
                </a:lnTo>
                <a:lnTo>
                  <a:pt x="3185" y="1636"/>
                </a:lnTo>
                <a:lnTo>
                  <a:pt x="3185" y="1581"/>
                </a:lnTo>
                <a:lnTo>
                  <a:pt x="3185" y="1487"/>
                </a:lnTo>
                <a:lnTo>
                  <a:pt x="3224" y="1487"/>
                </a:lnTo>
                <a:lnTo>
                  <a:pt x="3224" y="1471"/>
                </a:lnTo>
                <a:lnTo>
                  <a:pt x="3228" y="1471"/>
                </a:lnTo>
                <a:lnTo>
                  <a:pt x="3228" y="1416"/>
                </a:lnTo>
                <a:lnTo>
                  <a:pt x="3275" y="1416"/>
                </a:lnTo>
                <a:lnTo>
                  <a:pt x="3275" y="1278"/>
                </a:lnTo>
                <a:lnTo>
                  <a:pt x="3284" y="1278"/>
                </a:lnTo>
                <a:lnTo>
                  <a:pt x="3284" y="1223"/>
                </a:lnTo>
                <a:lnTo>
                  <a:pt x="3285" y="1223"/>
                </a:lnTo>
                <a:lnTo>
                  <a:pt x="3285" y="1167"/>
                </a:lnTo>
                <a:lnTo>
                  <a:pt x="3311" y="1167"/>
                </a:lnTo>
                <a:lnTo>
                  <a:pt x="3311" y="1140"/>
                </a:lnTo>
                <a:lnTo>
                  <a:pt x="3333" y="1140"/>
                </a:lnTo>
                <a:lnTo>
                  <a:pt x="3333" y="892"/>
                </a:lnTo>
                <a:lnTo>
                  <a:pt x="3366" y="892"/>
                </a:lnTo>
                <a:lnTo>
                  <a:pt x="3366" y="820"/>
                </a:lnTo>
                <a:lnTo>
                  <a:pt x="3381" y="820"/>
                </a:lnTo>
                <a:lnTo>
                  <a:pt x="3381" y="732"/>
                </a:lnTo>
                <a:lnTo>
                  <a:pt x="3395" y="732"/>
                </a:lnTo>
                <a:lnTo>
                  <a:pt x="3395" y="643"/>
                </a:lnTo>
                <a:lnTo>
                  <a:pt x="3448" y="643"/>
                </a:lnTo>
                <a:lnTo>
                  <a:pt x="3448" y="478"/>
                </a:lnTo>
                <a:lnTo>
                  <a:pt x="3460" y="478"/>
                </a:lnTo>
                <a:lnTo>
                  <a:pt x="3460" y="456"/>
                </a:lnTo>
                <a:lnTo>
                  <a:pt x="3471" y="456"/>
                </a:lnTo>
                <a:lnTo>
                  <a:pt x="3471" y="301"/>
                </a:lnTo>
                <a:lnTo>
                  <a:pt x="3473" y="301"/>
                </a:lnTo>
                <a:lnTo>
                  <a:pt x="3473" y="262"/>
                </a:lnTo>
                <a:lnTo>
                  <a:pt x="3479" y="262"/>
                </a:lnTo>
                <a:lnTo>
                  <a:pt x="3479" y="257"/>
                </a:lnTo>
                <a:lnTo>
                  <a:pt x="3542" y="257"/>
                </a:lnTo>
                <a:lnTo>
                  <a:pt x="3542" y="0"/>
                </a:lnTo>
                <a:lnTo>
                  <a:pt x="3606" y="0"/>
                </a:lnTo>
              </a:path>
            </a:pathLst>
          </a:custGeom>
          <a:noFill/>
          <a:ln w="3810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49A408BE-D65D-4DC0-A020-649E05F394F6}"/>
              </a:ext>
            </a:extLst>
          </p:cNvPr>
          <p:cNvSpPr>
            <a:spLocks/>
          </p:cNvSpPr>
          <p:nvPr/>
        </p:nvSpPr>
        <p:spPr bwMode="auto">
          <a:xfrm>
            <a:off x="5814046" y="1978121"/>
            <a:ext cx="729005" cy="4354513"/>
          </a:xfrm>
          <a:custGeom>
            <a:avLst/>
            <a:gdLst>
              <a:gd name="T0" fmla="*/ 0 w 187"/>
              <a:gd name="T1" fmla="*/ 0 h 3366"/>
              <a:gd name="T2" fmla="*/ 12 w 187"/>
              <a:gd name="T3" fmla="*/ 0 h 3366"/>
              <a:gd name="T4" fmla="*/ 12 w 187"/>
              <a:gd name="T5" fmla="*/ 2573 h 3366"/>
              <a:gd name="T6" fmla="*/ 25 w 187"/>
              <a:gd name="T7" fmla="*/ 2573 h 3366"/>
              <a:gd name="T8" fmla="*/ 25 w 187"/>
              <a:gd name="T9" fmla="*/ 2737 h 3366"/>
              <a:gd name="T10" fmla="*/ 38 w 187"/>
              <a:gd name="T11" fmla="*/ 2737 h 3366"/>
              <a:gd name="T12" fmla="*/ 38 w 187"/>
              <a:gd name="T13" fmla="*/ 2792 h 3366"/>
              <a:gd name="T14" fmla="*/ 42 w 187"/>
              <a:gd name="T15" fmla="*/ 2792 h 3366"/>
              <a:gd name="T16" fmla="*/ 42 w 187"/>
              <a:gd name="T17" fmla="*/ 2902 h 3366"/>
              <a:gd name="T18" fmla="*/ 65 w 187"/>
              <a:gd name="T19" fmla="*/ 2902 h 3366"/>
              <a:gd name="T20" fmla="*/ 65 w 187"/>
              <a:gd name="T21" fmla="*/ 2940 h 3366"/>
              <a:gd name="T22" fmla="*/ 82 w 187"/>
              <a:gd name="T23" fmla="*/ 2940 h 3366"/>
              <a:gd name="T24" fmla="*/ 82 w 187"/>
              <a:gd name="T25" fmla="*/ 3011 h 3366"/>
              <a:gd name="T26" fmla="*/ 95 w 187"/>
              <a:gd name="T27" fmla="*/ 3011 h 3366"/>
              <a:gd name="T28" fmla="*/ 95 w 187"/>
              <a:gd name="T29" fmla="*/ 3093 h 3366"/>
              <a:gd name="T30" fmla="*/ 111 w 187"/>
              <a:gd name="T31" fmla="*/ 3093 h 3366"/>
              <a:gd name="T32" fmla="*/ 111 w 187"/>
              <a:gd name="T33" fmla="*/ 3230 h 3366"/>
              <a:gd name="T34" fmla="*/ 128 w 187"/>
              <a:gd name="T35" fmla="*/ 3230 h 3366"/>
              <a:gd name="T36" fmla="*/ 128 w 187"/>
              <a:gd name="T37" fmla="*/ 3284 h 3366"/>
              <a:gd name="T38" fmla="*/ 179 w 187"/>
              <a:gd name="T39" fmla="*/ 3284 h 3366"/>
              <a:gd name="T40" fmla="*/ 179 w 187"/>
              <a:gd name="T41" fmla="*/ 3339 h 3366"/>
              <a:gd name="T42" fmla="*/ 186 w 187"/>
              <a:gd name="T43" fmla="*/ 3339 h 33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7"/>
              <a:gd name="T67" fmla="*/ 0 h 3366"/>
              <a:gd name="T68" fmla="*/ 187 w 187"/>
              <a:gd name="T69" fmla="*/ 3366 h 3366"/>
              <a:gd name="connsiteX0" fmla="*/ 0 w 18337"/>
              <a:gd name="connsiteY0" fmla="*/ 27 h 10000"/>
              <a:gd name="connsiteX1" fmla="*/ 8979 w 18337"/>
              <a:gd name="connsiteY1" fmla="*/ 0 h 10000"/>
              <a:gd name="connsiteX2" fmla="*/ 8979 w 18337"/>
              <a:gd name="connsiteY2" fmla="*/ 7706 h 10000"/>
              <a:gd name="connsiteX3" fmla="*/ 9674 w 18337"/>
              <a:gd name="connsiteY3" fmla="*/ 7706 h 10000"/>
              <a:gd name="connsiteX4" fmla="*/ 9674 w 18337"/>
              <a:gd name="connsiteY4" fmla="*/ 8197 h 10000"/>
              <a:gd name="connsiteX5" fmla="*/ 10369 w 18337"/>
              <a:gd name="connsiteY5" fmla="*/ 8197 h 10000"/>
              <a:gd name="connsiteX6" fmla="*/ 10369 w 18337"/>
              <a:gd name="connsiteY6" fmla="*/ 8363 h 10000"/>
              <a:gd name="connsiteX7" fmla="*/ 10583 w 18337"/>
              <a:gd name="connsiteY7" fmla="*/ 8363 h 10000"/>
              <a:gd name="connsiteX8" fmla="*/ 10583 w 18337"/>
              <a:gd name="connsiteY8" fmla="*/ 8690 h 10000"/>
              <a:gd name="connsiteX9" fmla="*/ 11813 w 18337"/>
              <a:gd name="connsiteY9" fmla="*/ 8690 h 10000"/>
              <a:gd name="connsiteX10" fmla="*/ 11813 w 18337"/>
              <a:gd name="connsiteY10" fmla="*/ 8806 h 10000"/>
              <a:gd name="connsiteX11" fmla="*/ 12722 w 18337"/>
              <a:gd name="connsiteY11" fmla="*/ 8806 h 10000"/>
              <a:gd name="connsiteX12" fmla="*/ 12722 w 18337"/>
              <a:gd name="connsiteY12" fmla="*/ 9017 h 10000"/>
              <a:gd name="connsiteX13" fmla="*/ 13471 w 18337"/>
              <a:gd name="connsiteY13" fmla="*/ 9017 h 10000"/>
              <a:gd name="connsiteX14" fmla="*/ 13471 w 18337"/>
              <a:gd name="connsiteY14" fmla="*/ 9263 h 10000"/>
              <a:gd name="connsiteX15" fmla="*/ 14326 w 18337"/>
              <a:gd name="connsiteY15" fmla="*/ 9263 h 10000"/>
              <a:gd name="connsiteX16" fmla="*/ 14326 w 18337"/>
              <a:gd name="connsiteY16" fmla="*/ 9673 h 10000"/>
              <a:gd name="connsiteX17" fmla="*/ 15235 w 18337"/>
              <a:gd name="connsiteY17" fmla="*/ 9673 h 10000"/>
              <a:gd name="connsiteX18" fmla="*/ 15235 w 18337"/>
              <a:gd name="connsiteY18" fmla="*/ 9837 h 10000"/>
              <a:gd name="connsiteX19" fmla="*/ 17963 w 18337"/>
              <a:gd name="connsiteY19" fmla="*/ 9837 h 10000"/>
              <a:gd name="connsiteX20" fmla="*/ 17963 w 18337"/>
              <a:gd name="connsiteY20" fmla="*/ 10000 h 10000"/>
              <a:gd name="connsiteX21" fmla="*/ 18337 w 18337"/>
              <a:gd name="connsiteY21" fmla="*/ 10000 h 10000"/>
              <a:gd name="connsiteX0" fmla="*/ 0 w 20719"/>
              <a:gd name="connsiteY0" fmla="*/ 0 h 10000"/>
              <a:gd name="connsiteX1" fmla="*/ 11361 w 20719"/>
              <a:gd name="connsiteY1" fmla="*/ 0 h 10000"/>
              <a:gd name="connsiteX2" fmla="*/ 11361 w 20719"/>
              <a:gd name="connsiteY2" fmla="*/ 7706 h 10000"/>
              <a:gd name="connsiteX3" fmla="*/ 12056 w 20719"/>
              <a:gd name="connsiteY3" fmla="*/ 7706 h 10000"/>
              <a:gd name="connsiteX4" fmla="*/ 12056 w 20719"/>
              <a:gd name="connsiteY4" fmla="*/ 8197 h 10000"/>
              <a:gd name="connsiteX5" fmla="*/ 12751 w 20719"/>
              <a:gd name="connsiteY5" fmla="*/ 8197 h 10000"/>
              <a:gd name="connsiteX6" fmla="*/ 12751 w 20719"/>
              <a:gd name="connsiteY6" fmla="*/ 8363 h 10000"/>
              <a:gd name="connsiteX7" fmla="*/ 12965 w 20719"/>
              <a:gd name="connsiteY7" fmla="*/ 8363 h 10000"/>
              <a:gd name="connsiteX8" fmla="*/ 12965 w 20719"/>
              <a:gd name="connsiteY8" fmla="*/ 8690 h 10000"/>
              <a:gd name="connsiteX9" fmla="*/ 14195 w 20719"/>
              <a:gd name="connsiteY9" fmla="*/ 8690 h 10000"/>
              <a:gd name="connsiteX10" fmla="*/ 14195 w 20719"/>
              <a:gd name="connsiteY10" fmla="*/ 8806 h 10000"/>
              <a:gd name="connsiteX11" fmla="*/ 15104 w 20719"/>
              <a:gd name="connsiteY11" fmla="*/ 8806 h 10000"/>
              <a:gd name="connsiteX12" fmla="*/ 15104 w 20719"/>
              <a:gd name="connsiteY12" fmla="*/ 9017 h 10000"/>
              <a:gd name="connsiteX13" fmla="*/ 15853 w 20719"/>
              <a:gd name="connsiteY13" fmla="*/ 9017 h 10000"/>
              <a:gd name="connsiteX14" fmla="*/ 15853 w 20719"/>
              <a:gd name="connsiteY14" fmla="*/ 9263 h 10000"/>
              <a:gd name="connsiteX15" fmla="*/ 16708 w 20719"/>
              <a:gd name="connsiteY15" fmla="*/ 9263 h 10000"/>
              <a:gd name="connsiteX16" fmla="*/ 16708 w 20719"/>
              <a:gd name="connsiteY16" fmla="*/ 9673 h 10000"/>
              <a:gd name="connsiteX17" fmla="*/ 17617 w 20719"/>
              <a:gd name="connsiteY17" fmla="*/ 9673 h 10000"/>
              <a:gd name="connsiteX18" fmla="*/ 17617 w 20719"/>
              <a:gd name="connsiteY18" fmla="*/ 9837 h 10000"/>
              <a:gd name="connsiteX19" fmla="*/ 20345 w 20719"/>
              <a:gd name="connsiteY19" fmla="*/ 9837 h 10000"/>
              <a:gd name="connsiteX20" fmla="*/ 20345 w 20719"/>
              <a:gd name="connsiteY20" fmla="*/ 10000 h 10000"/>
              <a:gd name="connsiteX21" fmla="*/ 20719 w 20719"/>
              <a:gd name="connsiteY21" fmla="*/ 10000 h 10000"/>
              <a:gd name="connsiteX0" fmla="*/ 0 w 24689"/>
              <a:gd name="connsiteY0" fmla="*/ 0 h 10000"/>
              <a:gd name="connsiteX1" fmla="*/ 15331 w 24689"/>
              <a:gd name="connsiteY1" fmla="*/ 0 h 10000"/>
              <a:gd name="connsiteX2" fmla="*/ 15331 w 24689"/>
              <a:gd name="connsiteY2" fmla="*/ 7706 h 10000"/>
              <a:gd name="connsiteX3" fmla="*/ 16026 w 24689"/>
              <a:gd name="connsiteY3" fmla="*/ 7706 h 10000"/>
              <a:gd name="connsiteX4" fmla="*/ 16026 w 24689"/>
              <a:gd name="connsiteY4" fmla="*/ 8197 h 10000"/>
              <a:gd name="connsiteX5" fmla="*/ 16721 w 24689"/>
              <a:gd name="connsiteY5" fmla="*/ 8197 h 10000"/>
              <a:gd name="connsiteX6" fmla="*/ 16721 w 24689"/>
              <a:gd name="connsiteY6" fmla="*/ 8363 h 10000"/>
              <a:gd name="connsiteX7" fmla="*/ 16935 w 24689"/>
              <a:gd name="connsiteY7" fmla="*/ 8363 h 10000"/>
              <a:gd name="connsiteX8" fmla="*/ 16935 w 24689"/>
              <a:gd name="connsiteY8" fmla="*/ 8690 h 10000"/>
              <a:gd name="connsiteX9" fmla="*/ 18165 w 24689"/>
              <a:gd name="connsiteY9" fmla="*/ 8690 h 10000"/>
              <a:gd name="connsiteX10" fmla="*/ 18165 w 24689"/>
              <a:gd name="connsiteY10" fmla="*/ 8806 h 10000"/>
              <a:gd name="connsiteX11" fmla="*/ 19074 w 24689"/>
              <a:gd name="connsiteY11" fmla="*/ 8806 h 10000"/>
              <a:gd name="connsiteX12" fmla="*/ 19074 w 24689"/>
              <a:gd name="connsiteY12" fmla="*/ 9017 h 10000"/>
              <a:gd name="connsiteX13" fmla="*/ 19823 w 24689"/>
              <a:gd name="connsiteY13" fmla="*/ 9017 h 10000"/>
              <a:gd name="connsiteX14" fmla="*/ 19823 w 24689"/>
              <a:gd name="connsiteY14" fmla="*/ 9263 h 10000"/>
              <a:gd name="connsiteX15" fmla="*/ 20678 w 24689"/>
              <a:gd name="connsiteY15" fmla="*/ 9263 h 10000"/>
              <a:gd name="connsiteX16" fmla="*/ 20678 w 24689"/>
              <a:gd name="connsiteY16" fmla="*/ 9673 h 10000"/>
              <a:gd name="connsiteX17" fmla="*/ 21587 w 24689"/>
              <a:gd name="connsiteY17" fmla="*/ 9673 h 10000"/>
              <a:gd name="connsiteX18" fmla="*/ 21587 w 24689"/>
              <a:gd name="connsiteY18" fmla="*/ 9837 h 10000"/>
              <a:gd name="connsiteX19" fmla="*/ 24315 w 24689"/>
              <a:gd name="connsiteY19" fmla="*/ 9837 h 10000"/>
              <a:gd name="connsiteX20" fmla="*/ 24315 w 24689"/>
              <a:gd name="connsiteY20" fmla="*/ 10000 h 10000"/>
              <a:gd name="connsiteX21" fmla="*/ 24689 w 24689"/>
              <a:gd name="connsiteY2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689" h="10000">
                <a:moveTo>
                  <a:pt x="0" y="0"/>
                </a:moveTo>
                <a:lnTo>
                  <a:pt x="15331" y="0"/>
                </a:lnTo>
                <a:lnTo>
                  <a:pt x="15331" y="7706"/>
                </a:lnTo>
                <a:lnTo>
                  <a:pt x="16026" y="7706"/>
                </a:lnTo>
                <a:lnTo>
                  <a:pt x="16026" y="8197"/>
                </a:lnTo>
                <a:lnTo>
                  <a:pt x="16721" y="8197"/>
                </a:lnTo>
                <a:lnTo>
                  <a:pt x="16721" y="8363"/>
                </a:lnTo>
                <a:lnTo>
                  <a:pt x="16935" y="8363"/>
                </a:lnTo>
                <a:lnTo>
                  <a:pt x="16935" y="8690"/>
                </a:lnTo>
                <a:lnTo>
                  <a:pt x="18165" y="8690"/>
                </a:lnTo>
                <a:lnTo>
                  <a:pt x="18165" y="8806"/>
                </a:lnTo>
                <a:lnTo>
                  <a:pt x="19074" y="8806"/>
                </a:lnTo>
                <a:lnTo>
                  <a:pt x="19074" y="9017"/>
                </a:lnTo>
                <a:lnTo>
                  <a:pt x="19823" y="9017"/>
                </a:lnTo>
                <a:lnTo>
                  <a:pt x="19823" y="9263"/>
                </a:lnTo>
                <a:lnTo>
                  <a:pt x="20678" y="9263"/>
                </a:lnTo>
                <a:lnTo>
                  <a:pt x="20678" y="9673"/>
                </a:lnTo>
                <a:lnTo>
                  <a:pt x="21587" y="9673"/>
                </a:lnTo>
                <a:lnTo>
                  <a:pt x="21587" y="9837"/>
                </a:lnTo>
                <a:lnTo>
                  <a:pt x="24315" y="9837"/>
                </a:lnTo>
                <a:lnTo>
                  <a:pt x="24315" y="10000"/>
                </a:lnTo>
                <a:lnTo>
                  <a:pt x="24689" y="10000"/>
                </a:lnTo>
              </a:path>
            </a:pathLst>
          </a:custGeom>
          <a:noFill/>
          <a:ln w="38100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9E33D5-521C-4D98-9DD1-AF73B8BD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Markedskryss i realiteten (Norden)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26368A-2921-4AE8-ACAC-18AD6B0D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469" y="1900333"/>
            <a:ext cx="7400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705AA86A-DC2D-4D4F-99D7-EF1146797645}"/>
              </a:ext>
            </a:extLst>
          </p:cNvPr>
          <p:cNvSpPr>
            <a:spLocks/>
          </p:cNvSpPr>
          <p:nvPr/>
        </p:nvSpPr>
        <p:spPr bwMode="auto">
          <a:xfrm>
            <a:off x="1154469" y="2451196"/>
            <a:ext cx="6161088" cy="3619500"/>
          </a:xfrm>
          <a:custGeom>
            <a:avLst/>
            <a:gdLst>
              <a:gd name="T0" fmla="*/ 1601 w 3913"/>
              <a:gd name="T1" fmla="*/ 2280 h 2299"/>
              <a:gd name="T2" fmla="*/ 1632 w 3913"/>
              <a:gd name="T3" fmla="*/ 2198 h 2299"/>
              <a:gd name="T4" fmla="*/ 1783 w 3913"/>
              <a:gd name="T5" fmla="*/ 2115 h 2299"/>
              <a:gd name="T6" fmla="*/ 2394 w 3913"/>
              <a:gd name="T7" fmla="*/ 2044 h 2299"/>
              <a:gd name="T8" fmla="*/ 2401 w 3913"/>
              <a:gd name="T9" fmla="*/ 2011 h 2299"/>
              <a:gd name="T10" fmla="*/ 2407 w 3913"/>
              <a:gd name="T11" fmla="*/ 1989 h 2299"/>
              <a:gd name="T12" fmla="*/ 2411 w 3913"/>
              <a:gd name="T13" fmla="*/ 1935 h 2299"/>
              <a:gd name="T14" fmla="*/ 2499 w 3913"/>
              <a:gd name="T15" fmla="*/ 1929 h 2299"/>
              <a:gd name="T16" fmla="*/ 2834 w 3913"/>
              <a:gd name="T17" fmla="*/ 1921 h 2299"/>
              <a:gd name="T18" fmla="*/ 3017 w 3913"/>
              <a:gd name="T19" fmla="*/ 1896 h 2299"/>
              <a:gd name="T20" fmla="*/ 3081 w 3913"/>
              <a:gd name="T21" fmla="*/ 1872 h 2299"/>
              <a:gd name="T22" fmla="*/ 3148 w 3913"/>
              <a:gd name="T23" fmla="*/ 1823 h 2299"/>
              <a:gd name="T24" fmla="*/ 3295 w 3913"/>
              <a:gd name="T25" fmla="*/ 1793 h 2299"/>
              <a:gd name="T26" fmla="*/ 3307 w 3913"/>
              <a:gd name="T27" fmla="*/ 1787 h 2299"/>
              <a:gd name="T28" fmla="*/ 3325 w 3913"/>
              <a:gd name="T29" fmla="*/ 1748 h 2299"/>
              <a:gd name="T30" fmla="*/ 3338 w 3913"/>
              <a:gd name="T31" fmla="*/ 1738 h 2299"/>
              <a:gd name="T32" fmla="*/ 3384 w 3913"/>
              <a:gd name="T33" fmla="*/ 1733 h 2299"/>
              <a:gd name="T34" fmla="*/ 3391 w 3913"/>
              <a:gd name="T35" fmla="*/ 1716 h 2299"/>
              <a:gd name="T36" fmla="*/ 3462 w 3913"/>
              <a:gd name="T37" fmla="*/ 1691 h 2299"/>
              <a:gd name="T38" fmla="*/ 3463 w 3913"/>
              <a:gd name="T39" fmla="*/ 1622 h 2299"/>
              <a:gd name="T40" fmla="*/ 3464 w 3913"/>
              <a:gd name="T41" fmla="*/ 1568 h 2299"/>
              <a:gd name="T42" fmla="*/ 3503 w 3913"/>
              <a:gd name="T43" fmla="*/ 1475 h 2299"/>
              <a:gd name="T44" fmla="*/ 3507 w 3913"/>
              <a:gd name="T45" fmla="*/ 1459 h 2299"/>
              <a:gd name="T46" fmla="*/ 3554 w 3913"/>
              <a:gd name="T47" fmla="*/ 1404 h 2299"/>
              <a:gd name="T48" fmla="*/ 3563 w 3913"/>
              <a:gd name="T49" fmla="*/ 1267 h 2299"/>
              <a:gd name="T50" fmla="*/ 3564 w 3913"/>
              <a:gd name="T51" fmla="*/ 1213 h 2299"/>
              <a:gd name="T52" fmla="*/ 3589 w 3913"/>
              <a:gd name="T53" fmla="*/ 1157 h 2299"/>
              <a:gd name="T54" fmla="*/ 3611 w 3913"/>
              <a:gd name="T55" fmla="*/ 1131 h 2299"/>
              <a:gd name="T56" fmla="*/ 3644 w 3913"/>
              <a:gd name="T57" fmla="*/ 885 h 2299"/>
              <a:gd name="T58" fmla="*/ 3658 w 3913"/>
              <a:gd name="T59" fmla="*/ 813 h 2299"/>
              <a:gd name="T60" fmla="*/ 3673 w 3913"/>
              <a:gd name="T61" fmla="*/ 726 h 2299"/>
              <a:gd name="T62" fmla="*/ 3724 w 3913"/>
              <a:gd name="T63" fmla="*/ 638 h 2299"/>
              <a:gd name="T64" fmla="*/ 3736 w 3913"/>
              <a:gd name="T65" fmla="*/ 474 h 2299"/>
              <a:gd name="T66" fmla="*/ 3748 w 3913"/>
              <a:gd name="T67" fmla="*/ 452 h 2299"/>
              <a:gd name="T68" fmla="*/ 3750 w 3913"/>
              <a:gd name="T69" fmla="*/ 299 h 2299"/>
              <a:gd name="T70" fmla="*/ 3756 w 3913"/>
              <a:gd name="T71" fmla="*/ 260 h 2299"/>
              <a:gd name="T72" fmla="*/ 3819 w 3913"/>
              <a:gd name="T73" fmla="*/ 255 h 2299"/>
              <a:gd name="T74" fmla="*/ 3881 w 3913"/>
              <a:gd name="T75" fmla="*/ 0 h 22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13"/>
              <a:gd name="T115" fmla="*/ 0 h 2299"/>
              <a:gd name="T116" fmla="*/ 3913 w 3913"/>
              <a:gd name="T117" fmla="*/ 2299 h 229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13" h="2299">
                <a:moveTo>
                  <a:pt x="0" y="2299"/>
                </a:moveTo>
                <a:lnTo>
                  <a:pt x="1614" y="2299"/>
                </a:lnTo>
                <a:lnTo>
                  <a:pt x="1614" y="2216"/>
                </a:lnTo>
                <a:lnTo>
                  <a:pt x="1645" y="2216"/>
                </a:lnTo>
                <a:lnTo>
                  <a:pt x="1645" y="2133"/>
                </a:lnTo>
                <a:lnTo>
                  <a:pt x="1798" y="2133"/>
                </a:lnTo>
                <a:lnTo>
                  <a:pt x="1798" y="2061"/>
                </a:lnTo>
                <a:lnTo>
                  <a:pt x="2414" y="2061"/>
                </a:lnTo>
                <a:lnTo>
                  <a:pt x="2414" y="2028"/>
                </a:lnTo>
                <a:lnTo>
                  <a:pt x="2421" y="2028"/>
                </a:lnTo>
                <a:lnTo>
                  <a:pt x="2421" y="2006"/>
                </a:lnTo>
                <a:lnTo>
                  <a:pt x="2427" y="2006"/>
                </a:lnTo>
                <a:lnTo>
                  <a:pt x="2427" y="1951"/>
                </a:lnTo>
                <a:lnTo>
                  <a:pt x="2431" y="1951"/>
                </a:lnTo>
                <a:lnTo>
                  <a:pt x="2431" y="1945"/>
                </a:lnTo>
                <a:lnTo>
                  <a:pt x="2520" y="1945"/>
                </a:lnTo>
                <a:lnTo>
                  <a:pt x="2520" y="1937"/>
                </a:lnTo>
                <a:lnTo>
                  <a:pt x="2857" y="1937"/>
                </a:lnTo>
                <a:lnTo>
                  <a:pt x="2857" y="1912"/>
                </a:lnTo>
                <a:lnTo>
                  <a:pt x="3042" y="1912"/>
                </a:lnTo>
                <a:lnTo>
                  <a:pt x="3042" y="1888"/>
                </a:lnTo>
                <a:lnTo>
                  <a:pt x="3106" y="1888"/>
                </a:lnTo>
                <a:lnTo>
                  <a:pt x="3106" y="1838"/>
                </a:lnTo>
                <a:lnTo>
                  <a:pt x="3174" y="1838"/>
                </a:lnTo>
                <a:lnTo>
                  <a:pt x="3186" y="1808"/>
                </a:lnTo>
                <a:lnTo>
                  <a:pt x="3322" y="1808"/>
                </a:lnTo>
                <a:lnTo>
                  <a:pt x="3322" y="1802"/>
                </a:lnTo>
                <a:lnTo>
                  <a:pt x="3334" y="1802"/>
                </a:lnTo>
                <a:lnTo>
                  <a:pt x="3334" y="1763"/>
                </a:lnTo>
                <a:lnTo>
                  <a:pt x="3352" y="1763"/>
                </a:lnTo>
                <a:lnTo>
                  <a:pt x="3352" y="1752"/>
                </a:lnTo>
                <a:lnTo>
                  <a:pt x="3366" y="1752"/>
                </a:lnTo>
                <a:lnTo>
                  <a:pt x="3366" y="1747"/>
                </a:lnTo>
                <a:lnTo>
                  <a:pt x="3412" y="1747"/>
                </a:lnTo>
                <a:lnTo>
                  <a:pt x="3412" y="1730"/>
                </a:lnTo>
                <a:lnTo>
                  <a:pt x="3419" y="1730"/>
                </a:lnTo>
                <a:lnTo>
                  <a:pt x="3419" y="1705"/>
                </a:lnTo>
                <a:lnTo>
                  <a:pt x="3491" y="1705"/>
                </a:lnTo>
                <a:lnTo>
                  <a:pt x="3491" y="1636"/>
                </a:lnTo>
                <a:lnTo>
                  <a:pt x="3492" y="1636"/>
                </a:lnTo>
                <a:lnTo>
                  <a:pt x="3492" y="1581"/>
                </a:lnTo>
                <a:lnTo>
                  <a:pt x="3493" y="1581"/>
                </a:lnTo>
                <a:lnTo>
                  <a:pt x="3493" y="1487"/>
                </a:lnTo>
                <a:lnTo>
                  <a:pt x="3532" y="1487"/>
                </a:lnTo>
                <a:lnTo>
                  <a:pt x="3532" y="1471"/>
                </a:lnTo>
                <a:lnTo>
                  <a:pt x="3536" y="1471"/>
                </a:lnTo>
                <a:lnTo>
                  <a:pt x="3536" y="1416"/>
                </a:lnTo>
                <a:lnTo>
                  <a:pt x="3583" y="1416"/>
                </a:lnTo>
                <a:lnTo>
                  <a:pt x="3583" y="1278"/>
                </a:lnTo>
                <a:lnTo>
                  <a:pt x="3592" y="1278"/>
                </a:lnTo>
                <a:lnTo>
                  <a:pt x="3592" y="1223"/>
                </a:lnTo>
                <a:lnTo>
                  <a:pt x="3593" y="1223"/>
                </a:lnTo>
                <a:lnTo>
                  <a:pt x="3593" y="1167"/>
                </a:lnTo>
                <a:lnTo>
                  <a:pt x="3619" y="1167"/>
                </a:lnTo>
                <a:lnTo>
                  <a:pt x="3619" y="1140"/>
                </a:lnTo>
                <a:lnTo>
                  <a:pt x="3641" y="1140"/>
                </a:lnTo>
                <a:lnTo>
                  <a:pt x="3641" y="892"/>
                </a:lnTo>
                <a:lnTo>
                  <a:pt x="3674" y="892"/>
                </a:lnTo>
                <a:lnTo>
                  <a:pt x="3674" y="820"/>
                </a:lnTo>
                <a:lnTo>
                  <a:pt x="3688" y="820"/>
                </a:lnTo>
                <a:lnTo>
                  <a:pt x="3688" y="732"/>
                </a:lnTo>
                <a:lnTo>
                  <a:pt x="3703" y="732"/>
                </a:lnTo>
                <a:lnTo>
                  <a:pt x="3703" y="643"/>
                </a:lnTo>
                <a:lnTo>
                  <a:pt x="3755" y="643"/>
                </a:lnTo>
                <a:lnTo>
                  <a:pt x="3755" y="478"/>
                </a:lnTo>
                <a:lnTo>
                  <a:pt x="3767" y="478"/>
                </a:lnTo>
                <a:lnTo>
                  <a:pt x="3767" y="456"/>
                </a:lnTo>
                <a:lnTo>
                  <a:pt x="3779" y="456"/>
                </a:lnTo>
                <a:lnTo>
                  <a:pt x="3779" y="301"/>
                </a:lnTo>
                <a:lnTo>
                  <a:pt x="3781" y="301"/>
                </a:lnTo>
                <a:lnTo>
                  <a:pt x="3781" y="262"/>
                </a:lnTo>
                <a:lnTo>
                  <a:pt x="3787" y="262"/>
                </a:lnTo>
                <a:lnTo>
                  <a:pt x="3787" y="257"/>
                </a:lnTo>
                <a:lnTo>
                  <a:pt x="3850" y="257"/>
                </a:lnTo>
                <a:lnTo>
                  <a:pt x="3850" y="0"/>
                </a:lnTo>
                <a:lnTo>
                  <a:pt x="39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5A1EA644-1D74-4265-A06D-6A46906E8003}"/>
              </a:ext>
            </a:extLst>
          </p:cNvPr>
          <p:cNvSpPr>
            <a:spLocks/>
          </p:cNvSpPr>
          <p:nvPr/>
        </p:nvSpPr>
        <p:spPr bwMode="auto">
          <a:xfrm>
            <a:off x="5327422" y="1978121"/>
            <a:ext cx="764172" cy="4354513"/>
          </a:xfrm>
          <a:custGeom>
            <a:avLst/>
            <a:gdLst>
              <a:gd name="T0" fmla="*/ 0 w 187"/>
              <a:gd name="T1" fmla="*/ 0 h 3366"/>
              <a:gd name="T2" fmla="*/ 13 w 187"/>
              <a:gd name="T3" fmla="*/ 0 h 3366"/>
              <a:gd name="T4" fmla="*/ 13 w 187"/>
              <a:gd name="T5" fmla="*/ 2573 h 3366"/>
              <a:gd name="T6" fmla="*/ 26 w 187"/>
              <a:gd name="T7" fmla="*/ 2573 h 3366"/>
              <a:gd name="T8" fmla="*/ 26 w 187"/>
              <a:gd name="T9" fmla="*/ 2737 h 3366"/>
              <a:gd name="T10" fmla="*/ 39 w 187"/>
              <a:gd name="T11" fmla="*/ 2737 h 3366"/>
              <a:gd name="T12" fmla="*/ 39 w 187"/>
              <a:gd name="T13" fmla="*/ 2792 h 3366"/>
              <a:gd name="T14" fmla="*/ 43 w 187"/>
              <a:gd name="T15" fmla="*/ 2792 h 3366"/>
              <a:gd name="T16" fmla="*/ 43 w 187"/>
              <a:gd name="T17" fmla="*/ 2902 h 3366"/>
              <a:gd name="T18" fmla="*/ 65 w 187"/>
              <a:gd name="T19" fmla="*/ 2902 h 3366"/>
              <a:gd name="T20" fmla="*/ 65 w 187"/>
              <a:gd name="T21" fmla="*/ 2940 h 3366"/>
              <a:gd name="T22" fmla="*/ 82 w 187"/>
              <a:gd name="T23" fmla="*/ 2940 h 3366"/>
              <a:gd name="T24" fmla="*/ 82 w 187"/>
              <a:gd name="T25" fmla="*/ 3011 h 3366"/>
              <a:gd name="T26" fmla="*/ 96 w 187"/>
              <a:gd name="T27" fmla="*/ 3011 h 3366"/>
              <a:gd name="T28" fmla="*/ 96 w 187"/>
              <a:gd name="T29" fmla="*/ 3093 h 3366"/>
              <a:gd name="T30" fmla="*/ 112 w 187"/>
              <a:gd name="T31" fmla="*/ 3093 h 3366"/>
              <a:gd name="T32" fmla="*/ 112 w 187"/>
              <a:gd name="T33" fmla="*/ 3230 h 3366"/>
              <a:gd name="T34" fmla="*/ 128 w 187"/>
              <a:gd name="T35" fmla="*/ 3230 h 3366"/>
              <a:gd name="T36" fmla="*/ 128 w 187"/>
              <a:gd name="T37" fmla="*/ 3284 h 3366"/>
              <a:gd name="T38" fmla="*/ 179 w 187"/>
              <a:gd name="T39" fmla="*/ 3284 h 3366"/>
              <a:gd name="T40" fmla="*/ 179 w 187"/>
              <a:gd name="T41" fmla="*/ 3339 h 3366"/>
              <a:gd name="T42" fmla="*/ 186 w 187"/>
              <a:gd name="T43" fmla="*/ 3339 h 33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7"/>
              <a:gd name="T67" fmla="*/ 0 h 3366"/>
              <a:gd name="T68" fmla="*/ 187 w 187"/>
              <a:gd name="T69" fmla="*/ 3366 h 3366"/>
              <a:gd name="connsiteX0" fmla="*/ 0 w 16749"/>
              <a:gd name="connsiteY0" fmla="*/ 54 h 10000"/>
              <a:gd name="connsiteX1" fmla="*/ 7444 w 16749"/>
              <a:gd name="connsiteY1" fmla="*/ 0 h 10000"/>
              <a:gd name="connsiteX2" fmla="*/ 7444 w 16749"/>
              <a:gd name="connsiteY2" fmla="*/ 7706 h 10000"/>
              <a:gd name="connsiteX3" fmla="*/ 8139 w 16749"/>
              <a:gd name="connsiteY3" fmla="*/ 7706 h 10000"/>
              <a:gd name="connsiteX4" fmla="*/ 8139 w 16749"/>
              <a:gd name="connsiteY4" fmla="*/ 8197 h 10000"/>
              <a:gd name="connsiteX5" fmla="*/ 8835 w 16749"/>
              <a:gd name="connsiteY5" fmla="*/ 8197 h 10000"/>
              <a:gd name="connsiteX6" fmla="*/ 8835 w 16749"/>
              <a:gd name="connsiteY6" fmla="*/ 8363 h 10000"/>
              <a:gd name="connsiteX7" fmla="*/ 9048 w 16749"/>
              <a:gd name="connsiteY7" fmla="*/ 8363 h 10000"/>
              <a:gd name="connsiteX8" fmla="*/ 9048 w 16749"/>
              <a:gd name="connsiteY8" fmla="*/ 8690 h 10000"/>
              <a:gd name="connsiteX9" fmla="*/ 10225 w 16749"/>
              <a:gd name="connsiteY9" fmla="*/ 8690 h 10000"/>
              <a:gd name="connsiteX10" fmla="*/ 10225 w 16749"/>
              <a:gd name="connsiteY10" fmla="*/ 8806 h 10000"/>
              <a:gd name="connsiteX11" fmla="*/ 11134 w 16749"/>
              <a:gd name="connsiteY11" fmla="*/ 8806 h 10000"/>
              <a:gd name="connsiteX12" fmla="*/ 11134 w 16749"/>
              <a:gd name="connsiteY12" fmla="*/ 9017 h 10000"/>
              <a:gd name="connsiteX13" fmla="*/ 11936 w 16749"/>
              <a:gd name="connsiteY13" fmla="*/ 9017 h 10000"/>
              <a:gd name="connsiteX14" fmla="*/ 11936 w 16749"/>
              <a:gd name="connsiteY14" fmla="*/ 9263 h 10000"/>
              <a:gd name="connsiteX15" fmla="*/ 12792 w 16749"/>
              <a:gd name="connsiteY15" fmla="*/ 9263 h 10000"/>
              <a:gd name="connsiteX16" fmla="*/ 12792 w 16749"/>
              <a:gd name="connsiteY16" fmla="*/ 9673 h 10000"/>
              <a:gd name="connsiteX17" fmla="*/ 13647 w 16749"/>
              <a:gd name="connsiteY17" fmla="*/ 9673 h 10000"/>
              <a:gd name="connsiteX18" fmla="*/ 13647 w 16749"/>
              <a:gd name="connsiteY18" fmla="*/ 9837 h 10000"/>
              <a:gd name="connsiteX19" fmla="*/ 16375 w 16749"/>
              <a:gd name="connsiteY19" fmla="*/ 9837 h 10000"/>
              <a:gd name="connsiteX20" fmla="*/ 16375 w 16749"/>
              <a:gd name="connsiteY20" fmla="*/ 10000 h 10000"/>
              <a:gd name="connsiteX21" fmla="*/ 16749 w 16749"/>
              <a:gd name="connsiteY21" fmla="*/ 10000 h 10000"/>
              <a:gd name="connsiteX0" fmla="*/ 0 w 18337"/>
              <a:gd name="connsiteY0" fmla="*/ 0 h 10000"/>
              <a:gd name="connsiteX1" fmla="*/ 9032 w 18337"/>
              <a:gd name="connsiteY1" fmla="*/ 0 h 10000"/>
              <a:gd name="connsiteX2" fmla="*/ 9032 w 18337"/>
              <a:gd name="connsiteY2" fmla="*/ 7706 h 10000"/>
              <a:gd name="connsiteX3" fmla="*/ 9727 w 18337"/>
              <a:gd name="connsiteY3" fmla="*/ 7706 h 10000"/>
              <a:gd name="connsiteX4" fmla="*/ 9727 w 18337"/>
              <a:gd name="connsiteY4" fmla="*/ 8197 h 10000"/>
              <a:gd name="connsiteX5" fmla="*/ 10423 w 18337"/>
              <a:gd name="connsiteY5" fmla="*/ 8197 h 10000"/>
              <a:gd name="connsiteX6" fmla="*/ 10423 w 18337"/>
              <a:gd name="connsiteY6" fmla="*/ 8363 h 10000"/>
              <a:gd name="connsiteX7" fmla="*/ 10636 w 18337"/>
              <a:gd name="connsiteY7" fmla="*/ 8363 h 10000"/>
              <a:gd name="connsiteX8" fmla="*/ 10636 w 18337"/>
              <a:gd name="connsiteY8" fmla="*/ 8690 h 10000"/>
              <a:gd name="connsiteX9" fmla="*/ 11813 w 18337"/>
              <a:gd name="connsiteY9" fmla="*/ 8690 h 10000"/>
              <a:gd name="connsiteX10" fmla="*/ 11813 w 18337"/>
              <a:gd name="connsiteY10" fmla="*/ 8806 h 10000"/>
              <a:gd name="connsiteX11" fmla="*/ 12722 w 18337"/>
              <a:gd name="connsiteY11" fmla="*/ 8806 h 10000"/>
              <a:gd name="connsiteX12" fmla="*/ 12722 w 18337"/>
              <a:gd name="connsiteY12" fmla="*/ 9017 h 10000"/>
              <a:gd name="connsiteX13" fmla="*/ 13524 w 18337"/>
              <a:gd name="connsiteY13" fmla="*/ 9017 h 10000"/>
              <a:gd name="connsiteX14" fmla="*/ 13524 w 18337"/>
              <a:gd name="connsiteY14" fmla="*/ 9263 h 10000"/>
              <a:gd name="connsiteX15" fmla="*/ 14380 w 18337"/>
              <a:gd name="connsiteY15" fmla="*/ 9263 h 10000"/>
              <a:gd name="connsiteX16" fmla="*/ 14380 w 18337"/>
              <a:gd name="connsiteY16" fmla="*/ 9673 h 10000"/>
              <a:gd name="connsiteX17" fmla="*/ 15235 w 18337"/>
              <a:gd name="connsiteY17" fmla="*/ 9673 h 10000"/>
              <a:gd name="connsiteX18" fmla="*/ 15235 w 18337"/>
              <a:gd name="connsiteY18" fmla="*/ 9837 h 10000"/>
              <a:gd name="connsiteX19" fmla="*/ 17963 w 18337"/>
              <a:gd name="connsiteY19" fmla="*/ 9837 h 10000"/>
              <a:gd name="connsiteX20" fmla="*/ 17963 w 18337"/>
              <a:gd name="connsiteY20" fmla="*/ 10000 h 10000"/>
              <a:gd name="connsiteX21" fmla="*/ 18337 w 18337"/>
              <a:gd name="connsiteY21" fmla="*/ 10000 h 10000"/>
              <a:gd name="connsiteX0" fmla="*/ 0 w 25880"/>
              <a:gd name="connsiteY0" fmla="*/ 0 h 10000"/>
              <a:gd name="connsiteX1" fmla="*/ 16575 w 25880"/>
              <a:gd name="connsiteY1" fmla="*/ 0 h 10000"/>
              <a:gd name="connsiteX2" fmla="*/ 16575 w 25880"/>
              <a:gd name="connsiteY2" fmla="*/ 7706 h 10000"/>
              <a:gd name="connsiteX3" fmla="*/ 17270 w 25880"/>
              <a:gd name="connsiteY3" fmla="*/ 7706 h 10000"/>
              <a:gd name="connsiteX4" fmla="*/ 17270 w 25880"/>
              <a:gd name="connsiteY4" fmla="*/ 8197 h 10000"/>
              <a:gd name="connsiteX5" fmla="*/ 17966 w 25880"/>
              <a:gd name="connsiteY5" fmla="*/ 8197 h 10000"/>
              <a:gd name="connsiteX6" fmla="*/ 17966 w 25880"/>
              <a:gd name="connsiteY6" fmla="*/ 8363 h 10000"/>
              <a:gd name="connsiteX7" fmla="*/ 18179 w 25880"/>
              <a:gd name="connsiteY7" fmla="*/ 8363 h 10000"/>
              <a:gd name="connsiteX8" fmla="*/ 18179 w 25880"/>
              <a:gd name="connsiteY8" fmla="*/ 8690 h 10000"/>
              <a:gd name="connsiteX9" fmla="*/ 19356 w 25880"/>
              <a:gd name="connsiteY9" fmla="*/ 8690 h 10000"/>
              <a:gd name="connsiteX10" fmla="*/ 19356 w 25880"/>
              <a:gd name="connsiteY10" fmla="*/ 8806 h 10000"/>
              <a:gd name="connsiteX11" fmla="*/ 20265 w 25880"/>
              <a:gd name="connsiteY11" fmla="*/ 8806 h 10000"/>
              <a:gd name="connsiteX12" fmla="*/ 20265 w 25880"/>
              <a:gd name="connsiteY12" fmla="*/ 9017 h 10000"/>
              <a:gd name="connsiteX13" fmla="*/ 21067 w 25880"/>
              <a:gd name="connsiteY13" fmla="*/ 9017 h 10000"/>
              <a:gd name="connsiteX14" fmla="*/ 21067 w 25880"/>
              <a:gd name="connsiteY14" fmla="*/ 9263 h 10000"/>
              <a:gd name="connsiteX15" fmla="*/ 21923 w 25880"/>
              <a:gd name="connsiteY15" fmla="*/ 9263 h 10000"/>
              <a:gd name="connsiteX16" fmla="*/ 21923 w 25880"/>
              <a:gd name="connsiteY16" fmla="*/ 9673 h 10000"/>
              <a:gd name="connsiteX17" fmla="*/ 22778 w 25880"/>
              <a:gd name="connsiteY17" fmla="*/ 9673 h 10000"/>
              <a:gd name="connsiteX18" fmla="*/ 22778 w 25880"/>
              <a:gd name="connsiteY18" fmla="*/ 9837 h 10000"/>
              <a:gd name="connsiteX19" fmla="*/ 25506 w 25880"/>
              <a:gd name="connsiteY19" fmla="*/ 9837 h 10000"/>
              <a:gd name="connsiteX20" fmla="*/ 25506 w 25880"/>
              <a:gd name="connsiteY20" fmla="*/ 10000 h 10000"/>
              <a:gd name="connsiteX21" fmla="*/ 25880 w 25880"/>
              <a:gd name="connsiteY2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880" h="10000">
                <a:moveTo>
                  <a:pt x="0" y="0"/>
                </a:moveTo>
                <a:lnTo>
                  <a:pt x="16575" y="0"/>
                </a:lnTo>
                <a:lnTo>
                  <a:pt x="16575" y="7706"/>
                </a:lnTo>
                <a:lnTo>
                  <a:pt x="17270" y="7706"/>
                </a:lnTo>
                <a:lnTo>
                  <a:pt x="17270" y="8197"/>
                </a:lnTo>
                <a:lnTo>
                  <a:pt x="17966" y="8197"/>
                </a:lnTo>
                <a:lnTo>
                  <a:pt x="17966" y="8363"/>
                </a:lnTo>
                <a:lnTo>
                  <a:pt x="18179" y="8363"/>
                </a:lnTo>
                <a:lnTo>
                  <a:pt x="18179" y="8690"/>
                </a:lnTo>
                <a:lnTo>
                  <a:pt x="19356" y="8690"/>
                </a:lnTo>
                <a:lnTo>
                  <a:pt x="19356" y="8806"/>
                </a:lnTo>
                <a:lnTo>
                  <a:pt x="20265" y="8806"/>
                </a:lnTo>
                <a:lnTo>
                  <a:pt x="20265" y="9017"/>
                </a:lnTo>
                <a:lnTo>
                  <a:pt x="21067" y="9017"/>
                </a:lnTo>
                <a:lnTo>
                  <a:pt x="21067" y="9263"/>
                </a:lnTo>
                <a:lnTo>
                  <a:pt x="21923" y="9263"/>
                </a:lnTo>
                <a:lnTo>
                  <a:pt x="21923" y="9673"/>
                </a:lnTo>
                <a:lnTo>
                  <a:pt x="22778" y="9673"/>
                </a:lnTo>
                <a:lnTo>
                  <a:pt x="22778" y="9837"/>
                </a:lnTo>
                <a:lnTo>
                  <a:pt x="25506" y="9837"/>
                </a:lnTo>
                <a:lnTo>
                  <a:pt x="25506" y="10000"/>
                </a:lnTo>
                <a:lnTo>
                  <a:pt x="25880" y="10000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A49AE5D3-F5E5-4D8D-9D09-8A87D2C55538}"/>
              </a:ext>
            </a:extLst>
          </p:cNvPr>
          <p:cNvSpPr>
            <a:spLocks/>
          </p:cNvSpPr>
          <p:nvPr/>
        </p:nvSpPr>
        <p:spPr bwMode="auto">
          <a:xfrm>
            <a:off x="1154469" y="2958218"/>
            <a:ext cx="6632575" cy="3112477"/>
          </a:xfrm>
          <a:custGeom>
            <a:avLst/>
            <a:gdLst>
              <a:gd name="T0" fmla="*/ 1898 w 4212"/>
              <a:gd name="T1" fmla="*/ 2280 h 2299"/>
              <a:gd name="T2" fmla="*/ 1928 w 4212"/>
              <a:gd name="T3" fmla="*/ 2198 h 2299"/>
              <a:gd name="T4" fmla="*/ 2080 w 4212"/>
              <a:gd name="T5" fmla="*/ 2115 h 2299"/>
              <a:gd name="T6" fmla="*/ 2691 w 4212"/>
              <a:gd name="T7" fmla="*/ 2044 h 2299"/>
              <a:gd name="T8" fmla="*/ 2698 w 4212"/>
              <a:gd name="T9" fmla="*/ 2011 h 2299"/>
              <a:gd name="T10" fmla="*/ 2704 w 4212"/>
              <a:gd name="T11" fmla="*/ 1989 h 2299"/>
              <a:gd name="T12" fmla="*/ 2708 w 4212"/>
              <a:gd name="T13" fmla="*/ 1935 h 2299"/>
              <a:gd name="T14" fmla="*/ 2797 w 4212"/>
              <a:gd name="T15" fmla="*/ 1929 h 2299"/>
              <a:gd name="T16" fmla="*/ 3131 w 4212"/>
              <a:gd name="T17" fmla="*/ 1921 h 2299"/>
              <a:gd name="T18" fmla="*/ 3314 w 4212"/>
              <a:gd name="T19" fmla="*/ 1896 h 2299"/>
              <a:gd name="T20" fmla="*/ 3378 w 4212"/>
              <a:gd name="T21" fmla="*/ 1872 h 2299"/>
              <a:gd name="T22" fmla="*/ 3445 w 4212"/>
              <a:gd name="T23" fmla="*/ 1823 h 2299"/>
              <a:gd name="T24" fmla="*/ 3592 w 4212"/>
              <a:gd name="T25" fmla="*/ 1793 h 2299"/>
              <a:gd name="T26" fmla="*/ 3604 w 4212"/>
              <a:gd name="T27" fmla="*/ 1787 h 2299"/>
              <a:gd name="T28" fmla="*/ 3622 w 4212"/>
              <a:gd name="T29" fmla="*/ 1748 h 2299"/>
              <a:gd name="T30" fmla="*/ 3635 w 4212"/>
              <a:gd name="T31" fmla="*/ 1738 h 2299"/>
              <a:gd name="T32" fmla="*/ 3681 w 4212"/>
              <a:gd name="T33" fmla="*/ 1733 h 2299"/>
              <a:gd name="T34" fmla="*/ 3688 w 4212"/>
              <a:gd name="T35" fmla="*/ 1716 h 2299"/>
              <a:gd name="T36" fmla="*/ 3759 w 4212"/>
              <a:gd name="T37" fmla="*/ 1691 h 2299"/>
              <a:gd name="T38" fmla="*/ 3760 w 4212"/>
              <a:gd name="T39" fmla="*/ 1622 h 2299"/>
              <a:gd name="T40" fmla="*/ 3761 w 4212"/>
              <a:gd name="T41" fmla="*/ 1568 h 2299"/>
              <a:gd name="T42" fmla="*/ 3800 w 4212"/>
              <a:gd name="T43" fmla="*/ 1475 h 2299"/>
              <a:gd name="T44" fmla="*/ 3804 w 4212"/>
              <a:gd name="T45" fmla="*/ 1459 h 2299"/>
              <a:gd name="T46" fmla="*/ 3851 w 4212"/>
              <a:gd name="T47" fmla="*/ 1404 h 2299"/>
              <a:gd name="T48" fmla="*/ 3860 w 4212"/>
              <a:gd name="T49" fmla="*/ 1267 h 2299"/>
              <a:gd name="T50" fmla="*/ 3861 w 4212"/>
              <a:gd name="T51" fmla="*/ 1213 h 2299"/>
              <a:gd name="T52" fmla="*/ 3886 w 4212"/>
              <a:gd name="T53" fmla="*/ 1157 h 2299"/>
              <a:gd name="T54" fmla="*/ 3908 w 4212"/>
              <a:gd name="T55" fmla="*/ 1131 h 2299"/>
              <a:gd name="T56" fmla="*/ 3941 w 4212"/>
              <a:gd name="T57" fmla="*/ 885 h 2299"/>
              <a:gd name="T58" fmla="*/ 3955 w 4212"/>
              <a:gd name="T59" fmla="*/ 813 h 2299"/>
              <a:gd name="T60" fmla="*/ 3970 w 4212"/>
              <a:gd name="T61" fmla="*/ 726 h 2299"/>
              <a:gd name="T62" fmla="*/ 4022 w 4212"/>
              <a:gd name="T63" fmla="*/ 638 h 2299"/>
              <a:gd name="T64" fmla="*/ 4033 w 4212"/>
              <a:gd name="T65" fmla="*/ 474 h 2299"/>
              <a:gd name="T66" fmla="*/ 4045 w 4212"/>
              <a:gd name="T67" fmla="*/ 452 h 2299"/>
              <a:gd name="T68" fmla="*/ 4047 w 4212"/>
              <a:gd name="T69" fmla="*/ 299 h 2299"/>
              <a:gd name="T70" fmla="*/ 4053 w 4212"/>
              <a:gd name="T71" fmla="*/ 260 h 2299"/>
              <a:gd name="T72" fmla="*/ 4116 w 4212"/>
              <a:gd name="T73" fmla="*/ 255 h 2299"/>
              <a:gd name="T74" fmla="*/ 4178 w 4212"/>
              <a:gd name="T75" fmla="*/ 0 h 22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12"/>
              <a:gd name="T115" fmla="*/ 0 h 2299"/>
              <a:gd name="T116" fmla="*/ 4212 w 4212"/>
              <a:gd name="T117" fmla="*/ 2299 h 229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12" h="2299">
                <a:moveTo>
                  <a:pt x="0" y="2299"/>
                </a:moveTo>
                <a:lnTo>
                  <a:pt x="1913" y="2299"/>
                </a:lnTo>
                <a:lnTo>
                  <a:pt x="1913" y="2216"/>
                </a:lnTo>
                <a:lnTo>
                  <a:pt x="1944" y="2216"/>
                </a:lnTo>
                <a:lnTo>
                  <a:pt x="1944" y="2133"/>
                </a:lnTo>
                <a:lnTo>
                  <a:pt x="2097" y="2133"/>
                </a:lnTo>
                <a:lnTo>
                  <a:pt x="2097" y="2061"/>
                </a:lnTo>
                <a:lnTo>
                  <a:pt x="2713" y="2061"/>
                </a:lnTo>
                <a:lnTo>
                  <a:pt x="2713" y="2028"/>
                </a:lnTo>
                <a:lnTo>
                  <a:pt x="2720" y="2028"/>
                </a:lnTo>
                <a:lnTo>
                  <a:pt x="2720" y="2006"/>
                </a:lnTo>
                <a:lnTo>
                  <a:pt x="2726" y="2006"/>
                </a:lnTo>
                <a:lnTo>
                  <a:pt x="2726" y="1951"/>
                </a:lnTo>
                <a:lnTo>
                  <a:pt x="2730" y="1951"/>
                </a:lnTo>
                <a:lnTo>
                  <a:pt x="2730" y="1945"/>
                </a:lnTo>
                <a:lnTo>
                  <a:pt x="2820" y="1945"/>
                </a:lnTo>
                <a:lnTo>
                  <a:pt x="2820" y="1937"/>
                </a:lnTo>
                <a:lnTo>
                  <a:pt x="3156" y="1937"/>
                </a:lnTo>
                <a:lnTo>
                  <a:pt x="3156" y="1912"/>
                </a:lnTo>
                <a:lnTo>
                  <a:pt x="3341" y="1912"/>
                </a:lnTo>
                <a:lnTo>
                  <a:pt x="3341" y="1888"/>
                </a:lnTo>
                <a:lnTo>
                  <a:pt x="3405" y="1888"/>
                </a:lnTo>
                <a:lnTo>
                  <a:pt x="3405" y="1838"/>
                </a:lnTo>
                <a:lnTo>
                  <a:pt x="3473" y="1838"/>
                </a:lnTo>
                <a:lnTo>
                  <a:pt x="3485" y="1808"/>
                </a:lnTo>
                <a:lnTo>
                  <a:pt x="3621" y="1808"/>
                </a:lnTo>
                <a:lnTo>
                  <a:pt x="3621" y="1802"/>
                </a:lnTo>
                <a:lnTo>
                  <a:pt x="3633" y="1802"/>
                </a:lnTo>
                <a:lnTo>
                  <a:pt x="3633" y="1763"/>
                </a:lnTo>
                <a:lnTo>
                  <a:pt x="3651" y="1763"/>
                </a:lnTo>
                <a:lnTo>
                  <a:pt x="3651" y="1752"/>
                </a:lnTo>
                <a:lnTo>
                  <a:pt x="3665" y="1752"/>
                </a:lnTo>
                <a:lnTo>
                  <a:pt x="3665" y="1747"/>
                </a:lnTo>
                <a:lnTo>
                  <a:pt x="3711" y="1747"/>
                </a:lnTo>
                <a:lnTo>
                  <a:pt x="3711" y="1730"/>
                </a:lnTo>
                <a:lnTo>
                  <a:pt x="3718" y="1730"/>
                </a:lnTo>
                <a:lnTo>
                  <a:pt x="3718" y="1705"/>
                </a:lnTo>
                <a:lnTo>
                  <a:pt x="3790" y="1705"/>
                </a:lnTo>
                <a:lnTo>
                  <a:pt x="3790" y="1636"/>
                </a:lnTo>
                <a:lnTo>
                  <a:pt x="3791" y="1636"/>
                </a:lnTo>
                <a:lnTo>
                  <a:pt x="3791" y="1581"/>
                </a:lnTo>
                <a:lnTo>
                  <a:pt x="3792" y="1581"/>
                </a:lnTo>
                <a:lnTo>
                  <a:pt x="3792" y="1487"/>
                </a:lnTo>
                <a:lnTo>
                  <a:pt x="3831" y="1487"/>
                </a:lnTo>
                <a:lnTo>
                  <a:pt x="3831" y="1471"/>
                </a:lnTo>
                <a:lnTo>
                  <a:pt x="3835" y="1471"/>
                </a:lnTo>
                <a:lnTo>
                  <a:pt x="3835" y="1416"/>
                </a:lnTo>
                <a:lnTo>
                  <a:pt x="3882" y="1416"/>
                </a:lnTo>
                <a:lnTo>
                  <a:pt x="3882" y="1278"/>
                </a:lnTo>
                <a:lnTo>
                  <a:pt x="3891" y="1278"/>
                </a:lnTo>
                <a:lnTo>
                  <a:pt x="3891" y="1223"/>
                </a:lnTo>
                <a:lnTo>
                  <a:pt x="3892" y="1223"/>
                </a:lnTo>
                <a:lnTo>
                  <a:pt x="3892" y="1167"/>
                </a:lnTo>
                <a:lnTo>
                  <a:pt x="3918" y="1167"/>
                </a:lnTo>
                <a:lnTo>
                  <a:pt x="3918" y="1140"/>
                </a:lnTo>
                <a:lnTo>
                  <a:pt x="3940" y="1140"/>
                </a:lnTo>
                <a:lnTo>
                  <a:pt x="3940" y="892"/>
                </a:lnTo>
                <a:lnTo>
                  <a:pt x="3973" y="892"/>
                </a:lnTo>
                <a:lnTo>
                  <a:pt x="3973" y="820"/>
                </a:lnTo>
                <a:lnTo>
                  <a:pt x="3987" y="820"/>
                </a:lnTo>
                <a:lnTo>
                  <a:pt x="3987" y="732"/>
                </a:lnTo>
                <a:lnTo>
                  <a:pt x="4002" y="732"/>
                </a:lnTo>
                <a:lnTo>
                  <a:pt x="4002" y="643"/>
                </a:lnTo>
                <a:lnTo>
                  <a:pt x="4055" y="643"/>
                </a:lnTo>
                <a:lnTo>
                  <a:pt x="4055" y="478"/>
                </a:lnTo>
                <a:lnTo>
                  <a:pt x="4066" y="478"/>
                </a:lnTo>
                <a:lnTo>
                  <a:pt x="4066" y="456"/>
                </a:lnTo>
                <a:lnTo>
                  <a:pt x="4078" y="456"/>
                </a:lnTo>
                <a:lnTo>
                  <a:pt x="4078" y="301"/>
                </a:lnTo>
                <a:lnTo>
                  <a:pt x="4080" y="301"/>
                </a:lnTo>
                <a:lnTo>
                  <a:pt x="4080" y="262"/>
                </a:lnTo>
                <a:lnTo>
                  <a:pt x="4086" y="262"/>
                </a:lnTo>
                <a:lnTo>
                  <a:pt x="4086" y="257"/>
                </a:lnTo>
                <a:lnTo>
                  <a:pt x="4149" y="257"/>
                </a:lnTo>
                <a:lnTo>
                  <a:pt x="4149" y="0"/>
                </a:lnTo>
                <a:lnTo>
                  <a:pt x="4212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2D3FD306-367F-4EF6-A02F-492D1F834121}"/>
              </a:ext>
            </a:extLst>
          </p:cNvPr>
          <p:cNvSpPr>
            <a:spLocks/>
          </p:cNvSpPr>
          <p:nvPr/>
        </p:nvSpPr>
        <p:spPr bwMode="auto">
          <a:xfrm>
            <a:off x="1055824" y="1966364"/>
            <a:ext cx="4537420" cy="4366270"/>
          </a:xfrm>
          <a:custGeom>
            <a:avLst/>
            <a:gdLst>
              <a:gd name="T0" fmla="*/ 0 w 187"/>
              <a:gd name="T1" fmla="*/ 0 h 3366"/>
              <a:gd name="T2" fmla="*/ 13 w 187"/>
              <a:gd name="T3" fmla="*/ 0 h 3366"/>
              <a:gd name="T4" fmla="*/ 13 w 187"/>
              <a:gd name="T5" fmla="*/ 2573 h 3366"/>
              <a:gd name="T6" fmla="*/ 25 w 187"/>
              <a:gd name="T7" fmla="*/ 2573 h 3366"/>
              <a:gd name="T8" fmla="*/ 25 w 187"/>
              <a:gd name="T9" fmla="*/ 2737 h 3366"/>
              <a:gd name="T10" fmla="*/ 38 w 187"/>
              <a:gd name="T11" fmla="*/ 2737 h 3366"/>
              <a:gd name="T12" fmla="*/ 38 w 187"/>
              <a:gd name="T13" fmla="*/ 2792 h 3366"/>
              <a:gd name="T14" fmla="*/ 42 w 187"/>
              <a:gd name="T15" fmla="*/ 2792 h 3366"/>
              <a:gd name="T16" fmla="*/ 42 w 187"/>
              <a:gd name="T17" fmla="*/ 2902 h 3366"/>
              <a:gd name="T18" fmla="*/ 64 w 187"/>
              <a:gd name="T19" fmla="*/ 2902 h 3366"/>
              <a:gd name="T20" fmla="*/ 64 w 187"/>
              <a:gd name="T21" fmla="*/ 2940 h 3366"/>
              <a:gd name="T22" fmla="*/ 81 w 187"/>
              <a:gd name="T23" fmla="*/ 2940 h 3366"/>
              <a:gd name="T24" fmla="*/ 81 w 187"/>
              <a:gd name="T25" fmla="*/ 3011 h 3366"/>
              <a:gd name="T26" fmla="*/ 95 w 187"/>
              <a:gd name="T27" fmla="*/ 3011 h 3366"/>
              <a:gd name="T28" fmla="*/ 95 w 187"/>
              <a:gd name="T29" fmla="*/ 3093 h 3366"/>
              <a:gd name="T30" fmla="*/ 112 w 187"/>
              <a:gd name="T31" fmla="*/ 3093 h 3366"/>
              <a:gd name="T32" fmla="*/ 112 w 187"/>
              <a:gd name="T33" fmla="*/ 3230 h 3366"/>
              <a:gd name="T34" fmla="*/ 128 w 187"/>
              <a:gd name="T35" fmla="*/ 3230 h 3366"/>
              <a:gd name="T36" fmla="*/ 128 w 187"/>
              <a:gd name="T37" fmla="*/ 3284 h 3366"/>
              <a:gd name="T38" fmla="*/ 178 w 187"/>
              <a:gd name="T39" fmla="*/ 3284 h 3366"/>
              <a:gd name="T40" fmla="*/ 178 w 187"/>
              <a:gd name="T41" fmla="*/ 3339 h 3366"/>
              <a:gd name="T42" fmla="*/ 185 w 187"/>
              <a:gd name="T43" fmla="*/ 3339 h 33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7"/>
              <a:gd name="T67" fmla="*/ 0 h 3366"/>
              <a:gd name="T68" fmla="*/ 187 w 187"/>
              <a:gd name="T69" fmla="*/ 3366 h 3366"/>
              <a:gd name="connsiteX0" fmla="*/ 0 w 160885"/>
              <a:gd name="connsiteY0" fmla="*/ 0 h 10000"/>
              <a:gd name="connsiteX1" fmla="*/ 151580 w 160885"/>
              <a:gd name="connsiteY1" fmla="*/ 0 h 10000"/>
              <a:gd name="connsiteX2" fmla="*/ 151580 w 160885"/>
              <a:gd name="connsiteY2" fmla="*/ 7706 h 10000"/>
              <a:gd name="connsiteX3" fmla="*/ 152222 w 160885"/>
              <a:gd name="connsiteY3" fmla="*/ 7706 h 10000"/>
              <a:gd name="connsiteX4" fmla="*/ 152222 w 160885"/>
              <a:gd name="connsiteY4" fmla="*/ 8197 h 10000"/>
              <a:gd name="connsiteX5" fmla="*/ 152917 w 160885"/>
              <a:gd name="connsiteY5" fmla="*/ 8197 h 10000"/>
              <a:gd name="connsiteX6" fmla="*/ 152917 w 160885"/>
              <a:gd name="connsiteY6" fmla="*/ 8363 h 10000"/>
              <a:gd name="connsiteX7" fmla="*/ 153131 w 160885"/>
              <a:gd name="connsiteY7" fmla="*/ 8363 h 10000"/>
              <a:gd name="connsiteX8" fmla="*/ 153131 w 160885"/>
              <a:gd name="connsiteY8" fmla="*/ 8690 h 10000"/>
              <a:gd name="connsiteX9" fmla="*/ 154361 w 160885"/>
              <a:gd name="connsiteY9" fmla="*/ 8690 h 10000"/>
              <a:gd name="connsiteX10" fmla="*/ 154361 w 160885"/>
              <a:gd name="connsiteY10" fmla="*/ 8806 h 10000"/>
              <a:gd name="connsiteX11" fmla="*/ 155270 w 160885"/>
              <a:gd name="connsiteY11" fmla="*/ 8806 h 10000"/>
              <a:gd name="connsiteX12" fmla="*/ 155270 w 160885"/>
              <a:gd name="connsiteY12" fmla="*/ 9017 h 10000"/>
              <a:gd name="connsiteX13" fmla="*/ 156019 w 160885"/>
              <a:gd name="connsiteY13" fmla="*/ 9017 h 10000"/>
              <a:gd name="connsiteX14" fmla="*/ 156019 w 160885"/>
              <a:gd name="connsiteY14" fmla="*/ 9263 h 10000"/>
              <a:gd name="connsiteX15" fmla="*/ 156928 w 160885"/>
              <a:gd name="connsiteY15" fmla="*/ 9263 h 10000"/>
              <a:gd name="connsiteX16" fmla="*/ 156928 w 160885"/>
              <a:gd name="connsiteY16" fmla="*/ 9673 h 10000"/>
              <a:gd name="connsiteX17" fmla="*/ 157783 w 160885"/>
              <a:gd name="connsiteY17" fmla="*/ 9673 h 10000"/>
              <a:gd name="connsiteX18" fmla="*/ 157783 w 160885"/>
              <a:gd name="connsiteY18" fmla="*/ 9837 h 10000"/>
              <a:gd name="connsiteX19" fmla="*/ 160511 w 160885"/>
              <a:gd name="connsiteY19" fmla="*/ 9837 h 10000"/>
              <a:gd name="connsiteX20" fmla="*/ 160511 w 160885"/>
              <a:gd name="connsiteY20" fmla="*/ 10000 h 10000"/>
              <a:gd name="connsiteX21" fmla="*/ 160885 w 160885"/>
              <a:gd name="connsiteY21" fmla="*/ 10000 h 10000"/>
              <a:gd name="connsiteX0" fmla="*/ 0 w 154498"/>
              <a:gd name="connsiteY0" fmla="*/ 0 h 10027"/>
              <a:gd name="connsiteX1" fmla="*/ 145193 w 154498"/>
              <a:gd name="connsiteY1" fmla="*/ 27 h 10027"/>
              <a:gd name="connsiteX2" fmla="*/ 145193 w 154498"/>
              <a:gd name="connsiteY2" fmla="*/ 7733 h 10027"/>
              <a:gd name="connsiteX3" fmla="*/ 145835 w 154498"/>
              <a:gd name="connsiteY3" fmla="*/ 7733 h 10027"/>
              <a:gd name="connsiteX4" fmla="*/ 145835 w 154498"/>
              <a:gd name="connsiteY4" fmla="*/ 8224 h 10027"/>
              <a:gd name="connsiteX5" fmla="*/ 146530 w 154498"/>
              <a:gd name="connsiteY5" fmla="*/ 8224 h 10027"/>
              <a:gd name="connsiteX6" fmla="*/ 146530 w 154498"/>
              <a:gd name="connsiteY6" fmla="*/ 8390 h 10027"/>
              <a:gd name="connsiteX7" fmla="*/ 146744 w 154498"/>
              <a:gd name="connsiteY7" fmla="*/ 8390 h 10027"/>
              <a:gd name="connsiteX8" fmla="*/ 146744 w 154498"/>
              <a:gd name="connsiteY8" fmla="*/ 8717 h 10027"/>
              <a:gd name="connsiteX9" fmla="*/ 147974 w 154498"/>
              <a:gd name="connsiteY9" fmla="*/ 8717 h 10027"/>
              <a:gd name="connsiteX10" fmla="*/ 147974 w 154498"/>
              <a:gd name="connsiteY10" fmla="*/ 8833 h 10027"/>
              <a:gd name="connsiteX11" fmla="*/ 148883 w 154498"/>
              <a:gd name="connsiteY11" fmla="*/ 8833 h 10027"/>
              <a:gd name="connsiteX12" fmla="*/ 148883 w 154498"/>
              <a:gd name="connsiteY12" fmla="*/ 9044 h 10027"/>
              <a:gd name="connsiteX13" fmla="*/ 149632 w 154498"/>
              <a:gd name="connsiteY13" fmla="*/ 9044 h 10027"/>
              <a:gd name="connsiteX14" fmla="*/ 149632 w 154498"/>
              <a:gd name="connsiteY14" fmla="*/ 9290 h 10027"/>
              <a:gd name="connsiteX15" fmla="*/ 150541 w 154498"/>
              <a:gd name="connsiteY15" fmla="*/ 9290 h 10027"/>
              <a:gd name="connsiteX16" fmla="*/ 150541 w 154498"/>
              <a:gd name="connsiteY16" fmla="*/ 9700 h 10027"/>
              <a:gd name="connsiteX17" fmla="*/ 151396 w 154498"/>
              <a:gd name="connsiteY17" fmla="*/ 9700 h 10027"/>
              <a:gd name="connsiteX18" fmla="*/ 151396 w 154498"/>
              <a:gd name="connsiteY18" fmla="*/ 9864 h 10027"/>
              <a:gd name="connsiteX19" fmla="*/ 154124 w 154498"/>
              <a:gd name="connsiteY19" fmla="*/ 9864 h 10027"/>
              <a:gd name="connsiteX20" fmla="*/ 154124 w 154498"/>
              <a:gd name="connsiteY20" fmla="*/ 10027 h 10027"/>
              <a:gd name="connsiteX21" fmla="*/ 154498 w 154498"/>
              <a:gd name="connsiteY21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4498" h="10027">
                <a:moveTo>
                  <a:pt x="0" y="0"/>
                </a:moveTo>
                <a:lnTo>
                  <a:pt x="145193" y="27"/>
                </a:lnTo>
                <a:lnTo>
                  <a:pt x="145193" y="7733"/>
                </a:lnTo>
                <a:lnTo>
                  <a:pt x="145835" y="7733"/>
                </a:lnTo>
                <a:lnTo>
                  <a:pt x="145835" y="8224"/>
                </a:lnTo>
                <a:lnTo>
                  <a:pt x="146530" y="8224"/>
                </a:lnTo>
                <a:lnTo>
                  <a:pt x="146530" y="8390"/>
                </a:lnTo>
                <a:lnTo>
                  <a:pt x="146744" y="8390"/>
                </a:lnTo>
                <a:lnTo>
                  <a:pt x="146744" y="8717"/>
                </a:lnTo>
                <a:lnTo>
                  <a:pt x="147974" y="8717"/>
                </a:lnTo>
                <a:lnTo>
                  <a:pt x="147974" y="8833"/>
                </a:lnTo>
                <a:lnTo>
                  <a:pt x="148883" y="8833"/>
                </a:lnTo>
                <a:lnTo>
                  <a:pt x="148883" y="9044"/>
                </a:lnTo>
                <a:lnTo>
                  <a:pt x="149632" y="9044"/>
                </a:lnTo>
                <a:lnTo>
                  <a:pt x="149632" y="9290"/>
                </a:lnTo>
                <a:lnTo>
                  <a:pt x="150541" y="9290"/>
                </a:lnTo>
                <a:lnTo>
                  <a:pt x="150541" y="9700"/>
                </a:lnTo>
                <a:lnTo>
                  <a:pt x="151396" y="9700"/>
                </a:lnTo>
                <a:lnTo>
                  <a:pt x="151396" y="9864"/>
                </a:lnTo>
                <a:lnTo>
                  <a:pt x="154124" y="9864"/>
                </a:lnTo>
                <a:lnTo>
                  <a:pt x="154124" y="10027"/>
                </a:lnTo>
                <a:lnTo>
                  <a:pt x="154498" y="10027"/>
                </a:lnTo>
              </a:path>
            </a:pathLst>
          </a:cu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897F416B-1198-4DC0-9382-4B1F7DAB7E8D}"/>
              </a:ext>
            </a:extLst>
          </p:cNvPr>
          <p:cNvSpPr>
            <a:spLocks noEditPoints="1"/>
          </p:cNvSpPr>
          <p:nvPr/>
        </p:nvSpPr>
        <p:spPr bwMode="auto">
          <a:xfrm>
            <a:off x="4389794" y="2636933"/>
            <a:ext cx="1404938" cy="79375"/>
          </a:xfrm>
          <a:custGeom>
            <a:avLst/>
            <a:gdLst>
              <a:gd name="T0" fmla="*/ 0 w 1771"/>
              <a:gd name="T1" fmla="*/ 17 h 99"/>
              <a:gd name="T2" fmla="*/ 844 w 1771"/>
              <a:gd name="T3" fmla="*/ 20 h 99"/>
              <a:gd name="T4" fmla="*/ 844 w 1771"/>
              <a:gd name="T5" fmla="*/ 31 h 99"/>
              <a:gd name="T6" fmla="*/ 0 w 1771"/>
              <a:gd name="T7" fmla="*/ 28 h 99"/>
              <a:gd name="T8" fmla="*/ 0 w 1771"/>
              <a:gd name="T9" fmla="*/ 17 h 99"/>
              <a:gd name="T10" fmla="*/ 836 w 1771"/>
              <a:gd name="T11" fmla="*/ 0 h 99"/>
              <a:gd name="T12" fmla="*/ 885 w 1771"/>
              <a:gd name="T13" fmla="*/ 26 h 99"/>
              <a:gd name="T14" fmla="*/ 836 w 1771"/>
              <a:gd name="T15" fmla="*/ 50 h 99"/>
              <a:gd name="T16" fmla="*/ 836 w 1771"/>
              <a:gd name="T17" fmla="*/ 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1"/>
              <a:gd name="T28" fmla="*/ 0 h 99"/>
              <a:gd name="T29" fmla="*/ 1771 w 1771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71" h="99">
                <a:moveTo>
                  <a:pt x="0" y="34"/>
                </a:moveTo>
                <a:lnTo>
                  <a:pt x="1688" y="39"/>
                </a:lnTo>
                <a:lnTo>
                  <a:pt x="1688" y="61"/>
                </a:lnTo>
                <a:lnTo>
                  <a:pt x="0" y="55"/>
                </a:lnTo>
                <a:lnTo>
                  <a:pt x="0" y="34"/>
                </a:lnTo>
                <a:close/>
                <a:moveTo>
                  <a:pt x="1672" y="0"/>
                </a:moveTo>
                <a:lnTo>
                  <a:pt x="1771" y="51"/>
                </a:lnTo>
                <a:lnTo>
                  <a:pt x="1672" y="99"/>
                </a:lnTo>
                <a:lnTo>
                  <a:pt x="1672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Rectangle 84">
            <a:extLst>
              <a:ext uri="{FF2B5EF4-FFF2-40B4-BE49-F238E27FC236}">
                <a16:creationId xmlns:a16="http://schemas.microsoft.com/office/drawing/2014/main" id="{64869CE9-A8CE-45B0-A171-D9AF10712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919" y="2444846"/>
            <a:ext cx="17208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Demand</a:t>
            </a: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Curve</a:t>
            </a: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for 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8" name="Rectangle 85">
            <a:extLst>
              <a:ext uri="{FF2B5EF4-FFF2-40B4-BE49-F238E27FC236}">
                <a16:creationId xmlns:a16="http://schemas.microsoft.com/office/drawing/2014/main" id="{BF8ECFA5-422C-479D-9D30-4127A504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082" y="2675033"/>
            <a:ext cx="15597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Nordic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Countries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Rectangle 88">
            <a:extLst>
              <a:ext uri="{FF2B5EF4-FFF2-40B4-BE49-F238E27FC236}">
                <a16:creationId xmlns:a16="http://schemas.microsoft.com/office/drawing/2014/main" id="{7916A18A-53C5-4BBB-940F-22DF065BB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515" y="5004942"/>
            <a:ext cx="11207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Normal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Year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4" name="Rectangle 91">
            <a:extLst>
              <a:ext uri="{FF2B5EF4-FFF2-40B4-BE49-F238E27FC236}">
                <a16:creationId xmlns:a16="http://schemas.microsoft.com/office/drawing/2014/main" id="{7255C890-BB53-44D4-BAF3-9821FBD5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774" y="3922808"/>
            <a:ext cx="815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Wet</a:t>
            </a: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Year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Rectangle 94">
            <a:extLst>
              <a:ext uri="{FF2B5EF4-FFF2-40B4-BE49-F238E27FC236}">
                <a16:creationId xmlns:a16="http://schemas.microsoft.com/office/drawing/2014/main" id="{0227735E-058F-46D7-919F-D23D35BF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019" y="3346378"/>
            <a:ext cx="7794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Dry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Year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625CA2FF-9B00-4BC2-9F35-B2249C1C276A}"/>
              </a:ext>
            </a:extLst>
          </p:cNvPr>
          <p:cNvSpPr>
            <a:spLocks noEditPoints="1"/>
          </p:cNvSpPr>
          <p:nvPr/>
        </p:nvSpPr>
        <p:spPr bwMode="auto">
          <a:xfrm>
            <a:off x="5018383" y="3437156"/>
            <a:ext cx="1420874" cy="105476"/>
          </a:xfrm>
          <a:custGeom>
            <a:avLst/>
            <a:gdLst>
              <a:gd name="T0" fmla="*/ 0 w 1298"/>
              <a:gd name="T1" fmla="*/ 17 h 99"/>
              <a:gd name="T2" fmla="*/ 607 w 1298"/>
              <a:gd name="T3" fmla="*/ 17 h 99"/>
              <a:gd name="T4" fmla="*/ 607 w 1298"/>
              <a:gd name="T5" fmla="*/ 31 h 99"/>
              <a:gd name="T6" fmla="*/ 0 w 1298"/>
              <a:gd name="T7" fmla="*/ 31 h 99"/>
              <a:gd name="T8" fmla="*/ 0 w 1298"/>
              <a:gd name="T9" fmla="*/ 17 h 99"/>
              <a:gd name="T10" fmla="*/ 600 w 1298"/>
              <a:gd name="T11" fmla="*/ 0 h 99"/>
              <a:gd name="T12" fmla="*/ 649 w 1298"/>
              <a:gd name="T13" fmla="*/ 24 h 99"/>
              <a:gd name="T14" fmla="*/ 600 w 1298"/>
              <a:gd name="T15" fmla="*/ 49 h 99"/>
              <a:gd name="T16" fmla="*/ 600 w 1298"/>
              <a:gd name="T17" fmla="*/ 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98"/>
              <a:gd name="T28" fmla="*/ 0 h 99"/>
              <a:gd name="T29" fmla="*/ 1298 w 1298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98" h="99">
                <a:moveTo>
                  <a:pt x="0" y="34"/>
                </a:moveTo>
                <a:lnTo>
                  <a:pt x="1214" y="34"/>
                </a:lnTo>
                <a:lnTo>
                  <a:pt x="1214" y="63"/>
                </a:lnTo>
                <a:lnTo>
                  <a:pt x="0" y="63"/>
                </a:lnTo>
                <a:lnTo>
                  <a:pt x="0" y="34"/>
                </a:lnTo>
                <a:close/>
                <a:moveTo>
                  <a:pt x="1199" y="0"/>
                </a:moveTo>
                <a:lnTo>
                  <a:pt x="1298" y="49"/>
                </a:lnTo>
                <a:lnTo>
                  <a:pt x="1199" y="99"/>
                </a:lnTo>
                <a:lnTo>
                  <a:pt x="1199" y="0"/>
                </a:lnTo>
                <a:close/>
              </a:path>
            </a:pathLst>
          </a:custGeom>
          <a:solidFill>
            <a:srgbClr val="00FF00"/>
          </a:solidFill>
          <a:ln w="1588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BA188A32-0099-45BC-AF60-CB781A75B8B3}"/>
              </a:ext>
            </a:extLst>
          </p:cNvPr>
          <p:cNvSpPr>
            <a:spLocks noEditPoints="1"/>
          </p:cNvSpPr>
          <p:nvPr/>
        </p:nvSpPr>
        <p:spPr bwMode="auto">
          <a:xfrm>
            <a:off x="6689251" y="5076637"/>
            <a:ext cx="828675" cy="79375"/>
          </a:xfrm>
          <a:custGeom>
            <a:avLst/>
            <a:gdLst>
              <a:gd name="T0" fmla="*/ 522 w 1043"/>
              <a:gd name="T1" fmla="*/ 32 h 99"/>
              <a:gd name="T2" fmla="*/ 41 w 1043"/>
              <a:gd name="T3" fmla="*/ 32 h 99"/>
              <a:gd name="T4" fmla="*/ 41 w 1043"/>
              <a:gd name="T5" fmla="*/ 17 h 99"/>
              <a:gd name="T6" fmla="*/ 522 w 1043"/>
              <a:gd name="T7" fmla="*/ 17 h 99"/>
              <a:gd name="T8" fmla="*/ 522 w 1043"/>
              <a:gd name="T9" fmla="*/ 32 h 99"/>
              <a:gd name="T10" fmla="*/ 50 w 1043"/>
              <a:gd name="T11" fmla="*/ 50 h 99"/>
              <a:gd name="T12" fmla="*/ 0 w 1043"/>
              <a:gd name="T13" fmla="*/ 25 h 99"/>
              <a:gd name="T14" fmla="*/ 50 w 1043"/>
              <a:gd name="T15" fmla="*/ 0 h 99"/>
              <a:gd name="T16" fmla="*/ 50 w 1043"/>
              <a:gd name="T17" fmla="*/ 5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99"/>
              <a:gd name="T29" fmla="*/ 1043 w 1043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99">
                <a:moveTo>
                  <a:pt x="1043" y="63"/>
                </a:moveTo>
                <a:lnTo>
                  <a:pt x="81" y="63"/>
                </a:lnTo>
                <a:lnTo>
                  <a:pt x="81" y="34"/>
                </a:lnTo>
                <a:lnTo>
                  <a:pt x="1043" y="34"/>
                </a:lnTo>
                <a:lnTo>
                  <a:pt x="1043" y="63"/>
                </a:lnTo>
                <a:close/>
                <a:moveTo>
                  <a:pt x="99" y="99"/>
                </a:moveTo>
                <a:lnTo>
                  <a:pt x="0" y="49"/>
                </a:lnTo>
                <a:lnTo>
                  <a:pt x="99" y="0"/>
                </a:lnTo>
                <a:lnTo>
                  <a:pt x="99" y="9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2D0CE641-F3C8-4690-8362-DADB0069EDE4}"/>
              </a:ext>
            </a:extLst>
          </p:cNvPr>
          <p:cNvSpPr>
            <a:spLocks noEditPoints="1"/>
          </p:cNvSpPr>
          <p:nvPr/>
        </p:nvSpPr>
        <p:spPr bwMode="auto">
          <a:xfrm>
            <a:off x="7421919" y="3997421"/>
            <a:ext cx="614363" cy="79375"/>
          </a:xfrm>
          <a:custGeom>
            <a:avLst/>
            <a:gdLst>
              <a:gd name="T0" fmla="*/ 387 w 774"/>
              <a:gd name="T1" fmla="*/ 32 h 99"/>
              <a:gd name="T2" fmla="*/ 41 w 774"/>
              <a:gd name="T3" fmla="*/ 32 h 99"/>
              <a:gd name="T4" fmla="*/ 41 w 774"/>
              <a:gd name="T5" fmla="*/ 17 h 99"/>
              <a:gd name="T6" fmla="*/ 387 w 774"/>
              <a:gd name="T7" fmla="*/ 17 h 99"/>
              <a:gd name="T8" fmla="*/ 387 w 774"/>
              <a:gd name="T9" fmla="*/ 32 h 99"/>
              <a:gd name="T10" fmla="*/ 50 w 774"/>
              <a:gd name="T11" fmla="*/ 50 h 99"/>
              <a:gd name="T12" fmla="*/ 0 w 774"/>
              <a:gd name="T13" fmla="*/ 25 h 99"/>
              <a:gd name="T14" fmla="*/ 50 w 774"/>
              <a:gd name="T15" fmla="*/ 0 h 99"/>
              <a:gd name="T16" fmla="*/ 50 w 774"/>
              <a:gd name="T17" fmla="*/ 5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4"/>
              <a:gd name="T28" fmla="*/ 0 h 99"/>
              <a:gd name="T29" fmla="*/ 774 w 774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4" h="99">
                <a:moveTo>
                  <a:pt x="774" y="63"/>
                </a:moveTo>
                <a:lnTo>
                  <a:pt x="82" y="63"/>
                </a:lnTo>
                <a:lnTo>
                  <a:pt x="82" y="33"/>
                </a:lnTo>
                <a:lnTo>
                  <a:pt x="774" y="33"/>
                </a:lnTo>
                <a:lnTo>
                  <a:pt x="774" y="63"/>
                </a:lnTo>
                <a:close/>
                <a:moveTo>
                  <a:pt x="100" y="99"/>
                </a:moveTo>
                <a:lnTo>
                  <a:pt x="0" y="49"/>
                </a:lnTo>
                <a:lnTo>
                  <a:pt x="100" y="0"/>
                </a:lnTo>
                <a:lnTo>
                  <a:pt x="100" y="9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Rectangle 100">
            <a:extLst>
              <a:ext uri="{FF2B5EF4-FFF2-40B4-BE49-F238E27FC236}">
                <a16:creationId xmlns:a16="http://schemas.microsoft.com/office/drawing/2014/main" id="{0DA83CD1-5FA6-408C-A7E5-5914B5D4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056" y="4200621"/>
            <a:ext cx="11477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Warm</a:t>
            </a: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winter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0085A53B-94E0-41E4-8D4A-D9D6535F6AD1}"/>
              </a:ext>
            </a:extLst>
          </p:cNvPr>
          <p:cNvSpPr>
            <a:spLocks noEditPoints="1"/>
          </p:cNvSpPr>
          <p:nvPr/>
        </p:nvSpPr>
        <p:spPr bwMode="auto">
          <a:xfrm>
            <a:off x="4422156" y="4285369"/>
            <a:ext cx="893763" cy="77788"/>
          </a:xfrm>
          <a:custGeom>
            <a:avLst/>
            <a:gdLst>
              <a:gd name="T0" fmla="*/ 0 w 1126"/>
              <a:gd name="T1" fmla="*/ 14 h 99"/>
              <a:gd name="T2" fmla="*/ 522 w 1126"/>
              <a:gd name="T3" fmla="*/ 17 h 99"/>
              <a:gd name="T4" fmla="*/ 522 w 1126"/>
              <a:gd name="T5" fmla="*/ 32 h 99"/>
              <a:gd name="T6" fmla="*/ 0 w 1126"/>
              <a:gd name="T7" fmla="*/ 29 h 99"/>
              <a:gd name="T8" fmla="*/ 0 w 1126"/>
              <a:gd name="T9" fmla="*/ 14 h 99"/>
              <a:gd name="T10" fmla="*/ 514 w 1126"/>
              <a:gd name="T11" fmla="*/ 0 h 99"/>
              <a:gd name="T12" fmla="*/ 563 w 1126"/>
              <a:gd name="T13" fmla="*/ 25 h 99"/>
              <a:gd name="T14" fmla="*/ 513 w 1126"/>
              <a:gd name="T15" fmla="*/ 49 h 99"/>
              <a:gd name="T16" fmla="*/ 514 w 1126"/>
              <a:gd name="T17" fmla="*/ 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6"/>
              <a:gd name="T28" fmla="*/ 0 h 99"/>
              <a:gd name="T29" fmla="*/ 1126 w 1126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6" h="99">
                <a:moveTo>
                  <a:pt x="0" y="29"/>
                </a:moveTo>
                <a:lnTo>
                  <a:pt x="1043" y="35"/>
                </a:lnTo>
                <a:lnTo>
                  <a:pt x="1043" y="65"/>
                </a:lnTo>
                <a:lnTo>
                  <a:pt x="0" y="59"/>
                </a:lnTo>
                <a:lnTo>
                  <a:pt x="0" y="29"/>
                </a:lnTo>
                <a:close/>
                <a:moveTo>
                  <a:pt x="1027" y="0"/>
                </a:moveTo>
                <a:lnTo>
                  <a:pt x="1126" y="51"/>
                </a:lnTo>
                <a:lnTo>
                  <a:pt x="1025" y="99"/>
                </a:lnTo>
                <a:lnTo>
                  <a:pt x="1027" y="0"/>
                </a:lnTo>
                <a:close/>
              </a:path>
            </a:pathLst>
          </a:custGeom>
          <a:solidFill>
            <a:srgbClr val="FF00FF"/>
          </a:solidFill>
          <a:ln w="1588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Rectangle 104">
            <a:extLst>
              <a:ext uri="{FF2B5EF4-FFF2-40B4-BE49-F238E27FC236}">
                <a16:creationId xmlns:a16="http://schemas.microsoft.com/office/drawing/2014/main" id="{10A01D28-11CC-4255-BB7E-191DEE39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844" y="4578590"/>
            <a:ext cx="1044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26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Cold </a:t>
            </a:r>
            <a:r>
              <a:rPr kumimoji="0" lang="nb-NO" altLang="nb-NO" sz="15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winter</a:t>
            </a:r>
            <a:endParaRPr kumimoji="0" lang="nb-NO" altLang="nb-NO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8" name="Freeform 105">
            <a:extLst>
              <a:ext uri="{FF2B5EF4-FFF2-40B4-BE49-F238E27FC236}">
                <a16:creationId xmlns:a16="http://schemas.microsoft.com/office/drawing/2014/main" id="{ABE7AEAA-F339-4214-AA00-87B5C128F362}"/>
              </a:ext>
            </a:extLst>
          </p:cNvPr>
          <p:cNvSpPr>
            <a:spLocks noEditPoints="1"/>
          </p:cNvSpPr>
          <p:nvPr/>
        </p:nvSpPr>
        <p:spPr bwMode="auto">
          <a:xfrm>
            <a:off x="6280898" y="3717716"/>
            <a:ext cx="1517649" cy="971427"/>
          </a:xfrm>
          <a:custGeom>
            <a:avLst/>
            <a:gdLst>
              <a:gd name="T0" fmla="*/ 935 w 1884"/>
              <a:gd name="T1" fmla="*/ 630 h 1259"/>
              <a:gd name="T2" fmla="*/ 30 w 1884"/>
              <a:gd name="T3" fmla="*/ 29 h 1259"/>
              <a:gd name="T4" fmla="*/ 38 w 1884"/>
              <a:gd name="T5" fmla="*/ 17 h 1259"/>
              <a:gd name="T6" fmla="*/ 942 w 1884"/>
              <a:gd name="T7" fmla="*/ 618 h 1259"/>
              <a:gd name="T8" fmla="*/ 935 w 1884"/>
              <a:gd name="T9" fmla="*/ 630 h 1259"/>
              <a:gd name="T10" fmla="*/ 28 w 1884"/>
              <a:gd name="T11" fmla="*/ 48 h 1259"/>
              <a:gd name="T12" fmla="*/ 0 w 1884"/>
              <a:gd name="T13" fmla="*/ 0 h 1259"/>
              <a:gd name="T14" fmla="*/ 55 w 1884"/>
              <a:gd name="T15" fmla="*/ 7 h 1259"/>
              <a:gd name="T16" fmla="*/ 28 w 1884"/>
              <a:gd name="T17" fmla="*/ 48 h 1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84"/>
              <a:gd name="T28" fmla="*/ 0 h 1259"/>
              <a:gd name="T29" fmla="*/ 1884 w 1884"/>
              <a:gd name="T30" fmla="*/ 1259 h 12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84" h="1259">
                <a:moveTo>
                  <a:pt x="1869" y="1259"/>
                </a:moveTo>
                <a:lnTo>
                  <a:pt x="60" y="57"/>
                </a:lnTo>
                <a:lnTo>
                  <a:pt x="75" y="33"/>
                </a:lnTo>
                <a:lnTo>
                  <a:pt x="1884" y="1235"/>
                </a:lnTo>
                <a:lnTo>
                  <a:pt x="1869" y="1259"/>
                </a:lnTo>
                <a:close/>
                <a:moveTo>
                  <a:pt x="56" y="95"/>
                </a:moveTo>
                <a:lnTo>
                  <a:pt x="0" y="0"/>
                </a:lnTo>
                <a:lnTo>
                  <a:pt x="109" y="13"/>
                </a:lnTo>
                <a:lnTo>
                  <a:pt x="56" y="95"/>
                </a:lnTo>
                <a:close/>
              </a:path>
            </a:pathLst>
          </a:custGeom>
          <a:solidFill>
            <a:srgbClr val="65FFFF"/>
          </a:solidFill>
          <a:ln w="1588">
            <a:solidFill>
              <a:srgbClr val="65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37A18A5-C8D6-4303-A892-D643099460F8}"/>
              </a:ext>
            </a:extLst>
          </p:cNvPr>
          <p:cNvCxnSpPr/>
          <p:nvPr/>
        </p:nvCxnSpPr>
        <p:spPr>
          <a:xfrm flipV="1">
            <a:off x="1154469" y="2162732"/>
            <a:ext cx="0" cy="3974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A33962-A21F-46F0-9657-D38A8558F546}"/>
              </a:ext>
            </a:extLst>
          </p:cNvPr>
          <p:cNvCxnSpPr>
            <a:cxnSpLocks/>
          </p:cNvCxnSpPr>
          <p:nvPr/>
        </p:nvCxnSpPr>
        <p:spPr>
          <a:xfrm>
            <a:off x="1154469" y="6136855"/>
            <a:ext cx="863990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985AB70-1338-4DB2-9637-6533AF9E0D0D}"/>
              </a:ext>
            </a:extLst>
          </p:cNvPr>
          <p:cNvSpPr txBox="1"/>
          <p:nvPr/>
        </p:nvSpPr>
        <p:spPr>
          <a:xfrm>
            <a:off x="9794376" y="595218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1A41C67-31AC-4CB6-AD07-DAFE5793A18B}"/>
              </a:ext>
            </a:extLst>
          </p:cNvPr>
          <p:cNvSpPr txBox="1"/>
          <p:nvPr/>
        </p:nvSpPr>
        <p:spPr>
          <a:xfrm rot="16200000">
            <a:off x="216623" y="245640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NOK /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Multiplication Sign 112">
            <a:extLst>
              <a:ext uri="{FF2B5EF4-FFF2-40B4-BE49-F238E27FC236}">
                <a16:creationId xmlns:a16="http://schemas.microsoft.com/office/drawing/2014/main" id="{846D15F4-9482-4E29-8CAA-554B527AB459}"/>
              </a:ext>
            </a:extLst>
          </p:cNvPr>
          <p:cNvSpPr/>
          <p:nvPr/>
        </p:nvSpPr>
        <p:spPr>
          <a:xfrm>
            <a:off x="5251829" y="5615178"/>
            <a:ext cx="199292" cy="24618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tx2"/>
              </a:solidFill>
            </a:endParaRPr>
          </a:p>
        </p:txBody>
      </p:sp>
      <p:sp>
        <p:nvSpPr>
          <p:cNvPr id="114" name="Multiplication Sign 113">
            <a:extLst>
              <a:ext uri="{FF2B5EF4-FFF2-40B4-BE49-F238E27FC236}">
                <a16:creationId xmlns:a16="http://schemas.microsoft.com/office/drawing/2014/main" id="{DCCE526D-555B-4CC1-9F02-5A5FA1842A2A}"/>
              </a:ext>
            </a:extLst>
          </p:cNvPr>
          <p:cNvSpPr/>
          <p:nvPr/>
        </p:nvSpPr>
        <p:spPr>
          <a:xfrm>
            <a:off x="5733145" y="5348859"/>
            <a:ext cx="199292" cy="24618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tx2"/>
              </a:solidFill>
            </a:endParaRPr>
          </a:p>
        </p:txBody>
      </p:sp>
      <p:sp>
        <p:nvSpPr>
          <p:cNvPr id="115" name="Multiplication Sign 114">
            <a:extLst>
              <a:ext uri="{FF2B5EF4-FFF2-40B4-BE49-F238E27FC236}">
                <a16:creationId xmlns:a16="http://schemas.microsoft.com/office/drawing/2014/main" id="{2EAB7991-723F-46BB-9B93-B873729C36CF}"/>
              </a:ext>
            </a:extLst>
          </p:cNvPr>
          <p:cNvSpPr/>
          <p:nvPr/>
        </p:nvSpPr>
        <p:spPr>
          <a:xfrm>
            <a:off x="6157588" y="4442376"/>
            <a:ext cx="199292" cy="24618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E89A-3271-4165-BE75-E1E423F8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marginalkostnad for vannkraft?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D8D52-21DE-4E5D-90C9-F01AF722F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nb-NO" dirty="0"/>
              <a:t>Kostnader:</a:t>
            </a:r>
          </a:p>
          <a:p>
            <a:r>
              <a:rPr lang="nb-NO" dirty="0"/>
              <a:t>De fleste norske vannkraftverk er nedbetalt =&gt; ingen kapitalkostnad</a:t>
            </a:r>
          </a:p>
          <a:p>
            <a:r>
              <a:rPr lang="nb-NO" dirty="0"/>
              <a:t>Vann som kommer inn i magasinene er for fri =&gt; ingen brenselskostnad</a:t>
            </a:r>
          </a:p>
          <a:p>
            <a:r>
              <a:rPr lang="nb-NO" dirty="0"/>
              <a:t>Drifts- og vedlikeholdskostnad ca.</a:t>
            </a:r>
            <a:br>
              <a:rPr lang="nb-NO" dirty="0"/>
            </a:br>
            <a:r>
              <a:rPr lang="nb-NO" dirty="0"/>
              <a:t> 0.5-5 EUR/</a:t>
            </a:r>
            <a:r>
              <a:rPr lang="nb-NO" dirty="0" err="1"/>
              <a:t>MWh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Men</a:t>
            </a:r>
            <a:r>
              <a:rPr lang="nb-NO" dirty="0"/>
              <a:t>:</a:t>
            </a:r>
          </a:p>
          <a:p>
            <a:r>
              <a:rPr lang="nb-NO" b="1" dirty="0"/>
              <a:t>Det er en begrenset mengde vann som er tilgjengelig for kraftproduksjon og begrenset magasinkapasitet</a:t>
            </a:r>
          </a:p>
          <a:p>
            <a:endParaRPr lang="nb-NO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b="1" dirty="0"/>
              <a:t>Hvordan disponerer vi tilgjengelig vann på den best mulig måte for kraftproduksjon?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41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B9046-7EB9-4BDD-AF70-13F495BF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Variasjon i vær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5298D5-5ECB-4BFA-80E3-E1D0ADED6C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4126"/>
          <a:stretch/>
        </p:blipFill>
        <p:spPr>
          <a:xfrm>
            <a:off x="488373" y="2026227"/>
            <a:ext cx="7172325" cy="38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E3637-3881-48AF-A420-478ABCFD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65" y="481891"/>
            <a:ext cx="3014898" cy="30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B2F8B2-95CB-4F08-ABCB-C851AD2FEBD2}"/>
              </a:ext>
            </a:extLst>
          </p:cNvPr>
          <p:cNvSpPr txBox="1"/>
          <p:nvPr/>
        </p:nvSpPr>
        <p:spPr>
          <a:xfrm>
            <a:off x="8616158" y="3719943"/>
            <a:ext cx="2377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variation</a:t>
            </a:r>
          </a:p>
          <a:p>
            <a:pPr marL="342900" marR="0" lvl="0" indent="-34290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 power production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+30%/-20%</a:t>
            </a:r>
          </a:p>
          <a:p>
            <a:pPr marL="342900" marR="0" lvl="0" indent="-34290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Solar power production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+15%/-10%</a:t>
            </a:r>
          </a:p>
          <a:p>
            <a:pPr marL="342900" marR="0" lvl="0" indent="-34290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 power production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(inflow to reservoirs)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+40%/-25%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30ACB-260B-4AB0-B99B-5E93B8ED8F6B}"/>
              </a:ext>
            </a:extLst>
          </p:cNvPr>
          <p:cNvSpPr txBox="1"/>
          <p:nvPr/>
        </p:nvSpPr>
        <p:spPr>
          <a:xfrm>
            <a:off x="8235319" y="6233788"/>
            <a:ext cx="3810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S. Jaehnert, et al. "On the profit variability of power plants in a system with large-scale renewable energy sources." EEM, 2015.</a:t>
            </a: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407515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F665EB-C9C8-4F07-B551-389DDD9BE3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1827" y="0"/>
            <a:ext cx="11080173" cy="6858325"/>
          </a:xfrm>
          <a:solidFill>
            <a:schemeClr val="bg1"/>
          </a:solid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FD9357-9AC5-4C26-8722-667BD09A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853" y="708431"/>
            <a:ext cx="8550014" cy="602488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1030D5-BA93-4041-A25D-2A2920EFDDCA}"/>
              </a:ext>
            </a:extLst>
          </p:cNvPr>
          <p:cNvSpPr/>
          <p:nvPr/>
        </p:nvSpPr>
        <p:spPr>
          <a:xfrm>
            <a:off x="2701636" y="322118"/>
            <a:ext cx="1995055" cy="2608118"/>
          </a:xfrm>
          <a:custGeom>
            <a:avLst/>
            <a:gdLst>
              <a:gd name="connsiteX0" fmla="*/ 83128 w 1995055"/>
              <a:gd name="connsiteY0" fmla="*/ 31173 h 2608118"/>
              <a:gd name="connsiteX1" fmla="*/ 1995055 w 1995055"/>
              <a:gd name="connsiteY1" fmla="*/ 0 h 2608118"/>
              <a:gd name="connsiteX2" fmla="*/ 561109 w 1995055"/>
              <a:gd name="connsiteY2" fmla="*/ 2608118 h 2608118"/>
              <a:gd name="connsiteX3" fmla="*/ 0 w 1995055"/>
              <a:gd name="connsiteY3" fmla="*/ 1454727 h 2608118"/>
              <a:gd name="connsiteX0" fmla="*/ 83128 w 1995055"/>
              <a:gd name="connsiteY0" fmla="*/ 31173 h 2608118"/>
              <a:gd name="connsiteX1" fmla="*/ 1995055 w 1995055"/>
              <a:gd name="connsiteY1" fmla="*/ 0 h 2608118"/>
              <a:gd name="connsiteX2" fmla="*/ 561109 w 1995055"/>
              <a:gd name="connsiteY2" fmla="*/ 2608118 h 2608118"/>
              <a:gd name="connsiteX3" fmla="*/ 0 w 1995055"/>
              <a:gd name="connsiteY3" fmla="*/ 1454727 h 2608118"/>
              <a:gd name="connsiteX4" fmla="*/ 83128 w 1995055"/>
              <a:gd name="connsiteY4" fmla="*/ 31173 h 26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055" h="2608118">
                <a:moveTo>
                  <a:pt x="83128" y="31173"/>
                </a:moveTo>
                <a:lnTo>
                  <a:pt x="1995055" y="0"/>
                </a:lnTo>
                <a:lnTo>
                  <a:pt x="561109" y="2608118"/>
                </a:lnTo>
                <a:lnTo>
                  <a:pt x="0" y="1454727"/>
                </a:lnTo>
                <a:lnTo>
                  <a:pt x="83128" y="31173"/>
                </a:lnTo>
                <a:close/>
              </a:path>
            </a:pathLst>
          </a:custGeom>
          <a:solidFill>
            <a:srgbClr val="C89B14"/>
          </a:solidFill>
          <a:ln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24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E65B9B-28A7-4FC6-B898-A5A56DE876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765" t="10785" r="13533" b="882"/>
          <a:stretch/>
        </p:blipFill>
        <p:spPr>
          <a:xfrm>
            <a:off x="7745046" y="0"/>
            <a:ext cx="4446954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692075-F5DB-4A70-A797-08906C38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Vannverdimetoden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13515-121F-4869-8238-170630989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34" y="1864159"/>
            <a:ext cx="6796001" cy="43599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Mål: </a:t>
            </a:r>
          </a:p>
          <a:p>
            <a:r>
              <a:rPr lang="nb-NO" dirty="0"/>
              <a:t>Bruk av vann på den best mulig måte, dvs. disponere bruk av vann for å maksimere samfunnsøkonomisk overskudd.</a:t>
            </a:r>
          </a:p>
          <a:p>
            <a:pPr marL="0" indent="0">
              <a:buNone/>
            </a:pPr>
            <a:r>
              <a:rPr lang="nb-NO" dirty="0"/>
              <a:t>Gitt: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Usikker tilsig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Begrenset lagringskapasitet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Usikker forbruk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Alternativ kraftproduksjon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Utveksling med naboland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Vannverdi:</a:t>
            </a:r>
          </a:p>
          <a:p>
            <a:r>
              <a:rPr lang="nb-NO" dirty="0"/>
              <a:t>Marginal verdi av vann for å lagre det til senere bruk</a:t>
            </a:r>
          </a:p>
          <a:p>
            <a:r>
              <a:rPr lang="nb-NO" dirty="0"/>
              <a:t>Marginal kostnad (tapt verdi) av å bruke vann til kraftproduksjon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01E55CB-DC13-410A-958D-60537CE74CDB}"/>
              </a:ext>
            </a:extLst>
          </p:cNvPr>
          <p:cNvSpPr/>
          <p:nvPr/>
        </p:nvSpPr>
        <p:spPr>
          <a:xfrm>
            <a:off x="3748855" y="4081294"/>
            <a:ext cx="300790" cy="601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3FE11-5444-452D-BB93-B945C0E1F8C0}"/>
              </a:ext>
            </a:extLst>
          </p:cNvPr>
          <p:cNvSpPr txBox="1"/>
          <p:nvPr/>
        </p:nvSpPr>
        <p:spPr>
          <a:xfrm>
            <a:off x="4059737" y="4212807"/>
            <a:ext cx="2368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Referanse for vannverdien</a:t>
            </a:r>
          </a:p>
        </p:txBody>
      </p:sp>
    </p:spTree>
    <p:extLst>
      <p:ext uri="{BB962C8B-B14F-4D97-AF65-F5344CB8AC3E}">
        <p14:creationId xmlns:p14="http://schemas.microsoft.com/office/powerpoint/2010/main" val="158335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2">
            <a:extLst>
              <a:ext uri="{FF2B5EF4-FFF2-40B4-BE49-F238E27FC236}">
                <a16:creationId xmlns:a16="http://schemas.microsoft.com/office/drawing/2014/main" id="{070C1183-8EBF-4EA4-B5B9-51054470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765551"/>
            <a:ext cx="9525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4" name="Rectangle 73">
            <a:extLst>
              <a:ext uri="{FF2B5EF4-FFF2-40B4-BE49-F238E27FC236}">
                <a16:creationId xmlns:a16="http://schemas.microsoft.com/office/drawing/2014/main" id="{2C0C9307-808D-445D-80BB-DB2EA63E3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071" y="482562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</a:t>
            </a:r>
            <a:r>
              <a:rPr kumimoji="0" lang="en-US" altLang="nb-NO" sz="2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12296" name="Rectangle 82">
            <a:extLst>
              <a:ext uri="{FF2B5EF4-FFF2-40B4-BE49-F238E27FC236}">
                <a16:creationId xmlns:a16="http://schemas.microsoft.com/office/drawing/2014/main" id="{F4A472AA-4577-4EC0-A87C-9235769D8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2643" y="379964"/>
            <a:ext cx="8963942" cy="1051168"/>
          </a:xfrm>
        </p:spPr>
        <p:txBody>
          <a:bodyPr/>
          <a:lstStyle/>
          <a:p>
            <a:r>
              <a:rPr lang="nb-NO" altLang="nb-NO" sz="3200" err="1"/>
              <a:t>Mathematic</a:t>
            </a:r>
            <a:r>
              <a:rPr lang="nb-NO" altLang="nb-NO" sz="3200"/>
              <a:t> </a:t>
            </a:r>
            <a:r>
              <a:rPr lang="nb-NO" altLang="nb-NO" sz="3200" err="1"/>
              <a:t>formulation</a:t>
            </a:r>
            <a:r>
              <a:rPr lang="nb-NO" altLang="nb-NO" sz="3200"/>
              <a:t> </a:t>
            </a:r>
            <a:r>
              <a:rPr lang="nb-NO" altLang="nb-NO" sz="3200" err="1"/>
              <a:t>of</a:t>
            </a:r>
            <a:r>
              <a:rPr lang="nb-NO" altLang="nb-NO" sz="3200"/>
              <a:t> </a:t>
            </a:r>
            <a:r>
              <a:rPr lang="nb-NO" altLang="nb-NO" sz="3200" err="1"/>
              <a:t>the</a:t>
            </a:r>
            <a:r>
              <a:rPr lang="nb-NO" altLang="nb-NO" sz="3200"/>
              <a:t> water </a:t>
            </a:r>
            <a:r>
              <a:rPr lang="nb-NO" altLang="nb-NO" sz="3200" err="1"/>
              <a:t>value</a:t>
            </a:r>
            <a:r>
              <a:rPr lang="nb-NO" altLang="nb-NO" sz="3200"/>
              <a:t> </a:t>
            </a:r>
            <a:r>
              <a:rPr lang="nb-NO" altLang="nb-NO" sz="3200" err="1"/>
              <a:t>method</a:t>
            </a:r>
            <a:r>
              <a:rPr lang="nb-NO" altLang="nb-NO" sz="3200"/>
              <a:t> </a:t>
            </a:r>
            <a:r>
              <a:rPr lang="nb-NO" altLang="nb-NO" sz="2400"/>
              <a:t>as a </a:t>
            </a:r>
            <a:r>
              <a:rPr lang="nb-NO" altLang="nb-NO" sz="2400" err="1"/>
              <a:t>stochastic</a:t>
            </a:r>
            <a:r>
              <a:rPr lang="nb-NO" altLang="nb-NO" sz="2400"/>
              <a:t> </a:t>
            </a:r>
            <a:r>
              <a:rPr lang="nb-NO" altLang="nb-NO" sz="2400" err="1"/>
              <a:t>optimisation</a:t>
            </a:r>
            <a:r>
              <a:rPr lang="nb-NO" altLang="nb-NO" sz="2400"/>
              <a:t> problem</a:t>
            </a:r>
            <a:endParaRPr lang="en-US" altLang="nb-NO" sz="32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61EC48-C40D-49A7-934C-67C83FF25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297" name="Text Box 83">
            <a:extLst>
              <a:ext uri="{FF2B5EF4-FFF2-40B4-BE49-F238E27FC236}">
                <a16:creationId xmlns:a16="http://schemas.microsoft.com/office/drawing/2014/main" id="{DBFE840D-627F-4DBE-85B9-54493242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4" y="4163435"/>
            <a:ext cx="46921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a"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 	Total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costs</a:t>
            </a:r>
            <a:endParaRPr kumimoji="0" lang="nb-NO" altLang="nb-NO" sz="1400" b="0" i="0" u="none" strike="noStrike" kern="1200" cap="none" spc="0" normalizeH="0" baseline="0" noProof="0">
              <a:ln>
                <a:noFill/>
              </a:ln>
              <a:solidFill>
                <a:srgbClr val="003C65"/>
              </a:solidFill>
              <a:effectLst/>
              <a:uLnTx/>
              <a:uFillTx/>
              <a:latin typeface="Calibri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	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reservoir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	Time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	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expectation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  <a:endParaRPr kumimoji="0" lang="nb-NO" altLang="nb-NO" sz="1400" b="0" i="0" u="none" strike="noStrike" kern="1200" cap="none" spc="0" normalizeH="0" baseline="0" noProof="0">
              <a:ln>
                <a:noFill/>
              </a:ln>
              <a:solidFill>
                <a:srgbClr val="003C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	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(discharge)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	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costs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purchase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sales)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	final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stored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water at final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horizon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	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3C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</a:t>
            </a:r>
            <a:endParaRPr kumimoji="0" lang="en-US" altLang="nb-NO" sz="1400" b="0" i="0" u="none" strike="noStrike" kern="1200" cap="none" spc="0" normalizeH="0" baseline="0" noProof="0">
              <a:ln>
                <a:noFill/>
              </a:ln>
              <a:solidFill>
                <a:srgbClr val="003C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E7279-7391-47BF-A1A3-2D09D06EB1F7}"/>
                  </a:ext>
                </a:extLst>
              </p:cNvPr>
              <p:cNvSpPr txBox="1"/>
              <p:nvPr/>
            </p:nvSpPr>
            <p:spPr>
              <a:xfrm>
                <a:off x="461813" y="1988348"/>
                <a:ext cx="6923725" cy="1876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nb-NO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𝑀𝑖𝑛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b-NO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b-NO" sz="28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𝑀𝑖𝑛</m:t>
                              </m:r>
                            </m:e>
                            <m:sub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b-NO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nb-NO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nb-NO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E7279-7391-47BF-A1A3-2D09D06E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3" y="1988348"/>
                <a:ext cx="6923725" cy="1876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CAC7C6-F3CE-46D5-8C99-E323388A15F1}"/>
                  </a:ext>
                </a:extLst>
              </p:cNvPr>
              <p:cNvSpPr txBox="1"/>
              <p:nvPr/>
            </p:nvSpPr>
            <p:spPr>
              <a:xfrm>
                <a:off x="5509076" y="4575167"/>
                <a:ext cx="117384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𝜕𝛼</m:t>
                          </m:r>
                        </m:num>
                        <m:den>
                          <m:r>
                            <a:rPr lang="nb-NO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b-NO" sz="2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CAC7C6-F3CE-46D5-8C99-E323388A1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076" y="4575167"/>
                <a:ext cx="1173847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1142E3-04ED-47FA-BA66-82546600A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186" y="2402369"/>
            <a:ext cx="4692183" cy="2686592"/>
          </a:xfrm>
          <a:prstGeom prst="rect">
            <a:avLst/>
          </a:prstGeom>
        </p:spPr>
      </p:pic>
      <p:sp>
        <p:nvSpPr>
          <p:cNvPr id="297" name="TextBox 296">
            <a:extLst>
              <a:ext uri="{FF2B5EF4-FFF2-40B4-BE49-F238E27FC236}">
                <a16:creationId xmlns:a16="http://schemas.microsoft.com/office/drawing/2014/main" id="{2F668E6A-D2C1-4EFC-A79C-D0824886AE62}"/>
              </a:ext>
            </a:extLst>
          </p:cNvPr>
          <p:cNvSpPr txBox="1"/>
          <p:nvPr/>
        </p:nvSpPr>
        <p:spPr>
          <a:xfrm>
            <a:off x="5509076" y="6017000"/>
            <a:ext cx="6607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/>
              <a:t>cf. O. Wolfgang, et al., Hydro </a:t>
            </a:r>
            <a:r>
              <a:rPr lang="nb-NO" sz="1200" err="1"/>
              <a:t>reservoir</a:t>
            </a:r>
            <a:r>
              <a:rPr lang="nb-NO" sz="1200"/>
              <a:t> handling in Norway </a:t>
            </a:r>
            <a:r>
              <a:rPr lang="nb-NO" sz="1200" err="1"/>
              <a:t>before</a:t>
            </a:r>
            <a:r>
              <a:rPr lang="nb-NO" sz="1200"/>
              <a:t> and </a:t>
            </a:r>
            <a:r>
              <a:rPr lang="nb-NO" sz="1200" err="1"/>
              <a:t>after</a:t>
            </a:r>
            <a:r>
              <a:rPr lang="nb-NO" sz="1200"/>
              <a:t> </a:t>
            </a:r>
            <a:r>
              <a:rPr lang="nb-NO" sz="1200" err="1"/>
              <a:t>deregulation</a:t>
            </a:r>
            <a:r>
              <a:rPr lang="nb-NO" sz="1200"/>
              <a:t>, Energy, 2009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123897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tejae\AppData\Local\Temp\Templafy\PowerPointVsto\Assets\eee744f8-b2db-49d7-adcf-d29614023009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123897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69247412389788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6842E789-DDBA-4FAE-B50A-4496787BA286}"/>
    </a:ext>
  </a:extLst>
</a:theme>
</file>

<file path=ppt/theme/theme10.xml><?xml version="1.0" encoding="utf-8"?>
<a:theme xmlns:a="http://schemas.openxmlformats.org/drawingml/2006/main" name="2_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 Presentation-NO 2021" id="{E1B858A4-203C-49D9-B9EF-AB2B49F06EB1}" vid="{7100CC01-18DE-4906-894E-136DE85038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 blå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F3AEB288-7F40-44D7-9096-008FAA5D56AF}"/>
    </a:ext>
  </a:extLst>
</a:theme>
</file>

<file path=ppt/theme/theme3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91EF3592-86A9-4400-8DA4-A62162C90089}"/>
    </a:ext>
  </a:extLst>
</a:theme>
</file>

<file path=ppt/theme/theme4.xml><?xml version="1.0" encoding="utf-8"?>
<a:theme xmlns:a="http://schemas.openxmlformats.org/drawingml/2006/main" name="Med mørk grøn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5C0A378B-026F-4E71-95BE-27FD71B82473}"/>
    </a:ext>
  </a:extLst>
</a:theme>
</file>

<file path=ppt/theme/theme5.xml><?xml version="1.0" encoding="utf-8"?>
<a:theme xmlns:a="http://schemas.openxmlformats.org/drawingml/2006/main" name="Med grøn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B13518D1-2E1B-4022-A6E3-69A998F5CFE2}"/>
    </a:ext>
  </a:extLst>
</a:theme>
</file>

<file path=ppt/theme/theme6.xml><?xml version="1.0" encoding="utf-8"?>
<a:theme xmlns:a="http://schemas.openxmlformats.org/drawingml/2006/main" name="Med gul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D412F8CD-9BE5-41EC-A0FF-2E9A7988AAAB}"/>
    </a:ext>
  </a:extLst>
</a:theme>
</file>

<file path=ppt/theme/theme7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B8DA9169-1153-437D-B471-39FADF23F1EF}"/>
    </a:ext>
  </a:extLst>
</a:theme>
</file>

<file path=ppt/theme/theme8.xml><?xml version="1.0" encoding="utf-8"?>
<a:theme xmlns:a="http://schemas.openxmlformats.org/drawingml/2006/main" name="1_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.pptx" id="{A4EBE474-260A-45E8-9B33-B0CE35549B35}" vid="{6842E789-DDBA-4FAE-B50A-4496787BA286}"/>
    </a:ext>
  </a:extLst>
</a:theme>
</file>

<file path=ppt/theme/theme9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Report" ma:contentTypeID="0x01010031B82B69D2361148B4D8F7EC156802130300AD187C59D7CF014CB629A15C3A2CE601" ma:contentTypeVersion="36" ma:contentTypeDescription="Opprett et nytt dokument." ma:contentTypeScope="" ma:versionID="d15b7a896b297e6aa0f28e0201a80d2a">
  <xsd:schema xmlns:xsd="http://www.w3.org/2001/XMLSchema" xmlns:xs="http://www.w3.org/2001/XMLSchema" xmlns:p="http://schemas.microsoft.com/office/2006/metadata/properties" xmlns:ns2="8bbd4995-53b7-43e2-b62f-10947586ac31" targetNamespace="http://schemas.microsoft.com/office/2006/metadata/properties" ma:root="true" ma:fieldsID="20decc1c9bbeaa095fd88a6539126174" ns2:_="">
    <xsd:import namespace="8bbd4995-53b7-43e2-b62f-10947586ac31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Workflow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40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WorkflowStatus xmlns="8bbd4995-53b7-43e2-b62f-10947586ac31" xsi:nil="true"/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Props1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EAE438-ED8D-4396-B339-D292A383C18B}">
  <ds:schemaRefs>
    <ds:schemaRef ds:uri="8bbd4995-53b7-43e2-b62f-10947586ac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45A9D7-53BF-4F8A-B6A3-75E888763AAB}">
  <ds:schemaRefs>
    <ds:schemaRef ds:uri="8bbd4995-53b7-43e2-b62f-10947586ac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908</Words>
  <Application>Microsoft Office PowerPoint</Application>
  <PresentationFormat>Widescreen</PresentationFormat>
  <Paragraphs>141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Uten bunnlinje</vt:lpstr>
      <vt:lpstr>Med blå bunnlinje</vt:lpstr>
      <vt:lpstr>Uten bunnline (Blå)</vt:lpstr>
      <vt:lpstr>Med mørk grønn bunnlinje</vt:lpstr>
      <vt:lpstr>Med grønn bunnlinje</vt:lpstr>
      <vt:lpstr>Med gul bunnlinje</vt:lpstr>
      <vt:lpstr>Kapitteldeler</vt:lpstr>
      <vt:lpstr>1_Uten bunnlinje</vt:lpstr>
      <vt:lpstr>SINTEF Lys</vt:lpstr>
      <vt:lpstr>2_Uten bunnlinje</vt:lpstr>
      <vt:lpstr>Verdien av vann</vt:lpstr>
      <vt:lpstr>Introduksjon</vt:lpstr>
      <vt:lpstr>Markedskryss - teoretisk</vt:lpstr>
      <vt:lpstr>Markedskryss i realiteten (Norden)</vt:lpstr>
      <vt:lpstr>Hva er marginalkostnad for vannkraft?</vt:lpstr>
      <vt:lpstr>Variasjon i vær</vt:lpstr>
      <vt:lpstr>PowerPoint Presentation</vt:lpstr>
      <vt:lpstr>Vannverdimetoden</vt:lpstr>
      <vt:lpstr>Mathematic formulation of the water value method as a stochastic optimisation problem</vt:lpstr>
      <vt:lpstr>Prosessen av vannverdiberegning</vt:lpstr>
      <vt:lpstr>Optimal strategi - kort forklart</vt:lpstr>
      <vt:lpstr>Ikke optimal ressursutnyttelse kan ha stor samfunnsøkonomiske konsekvenser</vt:lpstr>
      <vt:lpstr>Eksogene effekter på nordiske kraftpriser</vt:lpstr>
      <vt:lpstr>Magasindisponering Før og etter energiloven</vt:lpstr>
      <vt:lpstr>Viktige momenter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Jaehnert</dc:creator>
  <cp:lastModifiedBy>Stefan Jaehnert</cp:lastModifiedBy>
  <cp:revision>1</cp:revision>
  <dcterms:created xsi:type="dcterms:W3CDTF">2022-04-21T10:28:06Z</dcterms:created>
  <dcterms:modified xsi:type="dcterms:W3CDTF">2022-04-24T20:55:08Z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0x01010031B82B69D2361148B4D8F7EC156802130300AD187C59D7CF014CB629A15C3A2CE601</vt:lpwstr>
  </property>
  <property fmtid="{D5CDD505-2E9C-101B-9397-08002B2CF9AE}" pid="3" name="TemplafyTimeStamp">
    <vt:lpwstr>2021-11-10T08:46:56.3312019Z</vt:lpwstr>
  </property>
  <property fmtid="{D5CDD505-2E9C-101B-9397-08002B2CF9AE}" pid="4" name="CustomerId">
    <vt:lpwstr>sintef</vt:lpwstr>
  </property>
  <property fmtid="{D5CDD505-2E9C-101B-9397-08002B2CF9AE}" pid="5" name="TemplateId">
    <vt:lpwstr>637469247407135749</vt:lpwstr>
  </property>
  <property fmtid="{D5CDD505-2E9C-101B-9397-08002B2CF9AE}" pid="6" name="UserProfileId">
    <vt:lpwstr>637181319221340688</vt:lpwstr>
  </property>
</Properties>
</file>